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71" r:id="rId4"/>
    <p:sldId id="257" r:id="rId5"/>
    <p:sldId id="270" r:id="rId6"/>
    <p:sldId id="258" r:id="rId7"/>
    <p:sldId id="262"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80A8"/>
    <a:srgbClr val="0593BF"/>
    <a:srgbClr val="318FAD"/>
    <a:srgbClr val="128EBA"/>
    <a:srgbClr val="31BAEB"/>
    <a:srgbClr val="084D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5167" autoAdjust="0"/>
  </p:normalViewPr>
  <p:slideViewPr>
    <p:cSldViewPr snapToGrid="0">
      <p:cViewPr varScale="1">
        <p:scale>
          <a:sx n="106" d="100"/>
          <a:sy n="106" d="100"/>
        </p:scale>
        <p:origin x="-9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70094" y="1465420"/>
            <a:ext cx="7766936" cy="1646302"/>
          </a:xfrm>
        </p:spPr>
        <p:txBody>
          <a:bodyPr/>
          <a:lstStyle/>
          <a:p>
            <a:pPr algn="ctr"/>
            <a:r>
              <a:rPr lang="zh-CN" altLang="en-US" sz="4000" dirty="0" smtClean="0">
                <a:solidFill>
                  <a:srgbClr val="1080A8"/>
                </a:solidFill>
              </a:rPr>
              <a:t>用</a:t>
            </a:r>
            <a:r>
              <a:rPr lang="en-US" altLang="zh-CN" sz="4000" dirty="0" smtClean="0">
                <a:solidFill>
                  <a:srgbClr val="1080A8"/>
                </a:solidFill>
              </a:rPr>
              <a:t>LLC</a:t>
            </a:r>
            <a:r>
              <a:rPr lang="zh-CN" altLang="en-US" sz="4000" dirty="0" smtClean="0">
                <a:solidFill>
                  <a:srgbClr val="1080A8"/>
                </a:solidFill>
              </a:rPr>
              <a:t>公司持有房地产注意事项</a:t>
            </a:r>
            <a:r>
              <a:rPr lang="en-US" altLang="zh-CN" sz="4000" dirty="0" smtClean="0">
                <a:solidFill>
                  <a:srgbClr val="1080A8"/>
                </a:solidFill>
              </a:rPr>
              <a:t/>
            </a:r>
            <a:br>
              <a:rPr lang="en-US" altLang="zh-CN" sz="4000" dirty="0" smtClean="0">
                <a:solidFill>
                  <a:srgbClr val="1080A8"/>
                </a:solidFill>
              </a:rPr>
            </a:br>
            <a:r>
              <a:rPr lang="en-US" altLang="zh-CN" dirty="0" smtClean="0">
                <a:solidFill>
                  <a:srgbClr val="1080A8"/>
                </a:solidFill>
              </a:rPr>
              <a:t>				</a:t>
            </a:r>
            <a:endParaRPr lang="en-US" sz="2800" dirty="0">
              <a:solidFill>
                <a:srgbClr val="1080A8"/>
              </a:solidFill>
            </a:endParaRPr>
          </a:p>
        </p:txBody>
      </p:sp>
      <p:sp>
        <p:nvSpPr>
          <p:cNvPr id="4" name="Subtitle 2"/>
          <p:cNvSpPr txBox="1"/>
          <p:nvPr/>
        </p:nvSpPr>
        <p:spPr>
          <a:xfrm>
            <a:off x="6326101" y="3750734"/>
            <a:ext cx="2568403" cy="1183962"/>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spcAft>
                <a:spcPts val="150"/>
              </a:spcAft>
              <a:buClr>
                <a:schemeClr val="accent2"/>
              </a:buClr>
              <a:buSzPct val="100000"/>
              <a:buFont typeface="Tw Cen MT" panose="020B0602020104020603" pitchFamily="34" charset="0"/>
              <a:buNone/>
              <a:defRPr sz="1200" kern="1200">
                <a:solidFill>
                  <a:schemeClr val="tx1">
                    <a:lumMod val="95000"/>
                    <a:lumOff val="5000"/>
                  </a:schemeClr>
                </a:solidFill>
                <a:latin typeface="+mn-lt"/>
                <a:ea typeface="+mn-ea"/>
                <a:cs typeface="+mn-cs"/>
              </a:defRPr>
            </a:lvl1pPr>
            <a:lvl2pPr marL="3429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2"/>
              </a:buClr>
              <a:buSzPct val="80000"/>
              <a:buFont typeface="Wingdings 3" panose="05040102010807070707" charset="2"/>
              <a:buNone/>
              <a:defRPr sz="1200" kern="1200">
                <a:solidFill>
                  <a:schemeClr val="tx1"/>
                </a:solidFill>
                <a:latin typeface="+mn-lt"/>
                <a:ea typeface="+mn-ea"/>
                <a:cs typeface="+mn-cs"/>
              </a:defRPr>
            </a:lvl9pPr>
          </a:lstStyle>
          <a:p>
            <a:endParaRPr lang="en-US" altLang="zh-CN" sz="800" spc="200" dirty="0" smtClean="0">
              <a:latin typeface="Calibri" panose="020F0502020204030204" pitchFamily="34" charset="0"/>
            </a:endParaRPr>
          </a:p>
          <a:p>
            <a:endParaRPr lang="en-US" altLang="zh-CN" sz="2000" b="1" spc="200" dirty="0" smtClean="0">
              <a:latin typeface="Calibri" panose="020F0502020204030204" pitchFamily="34" charset="0"/>
            </a:endParaRPr>
          </a:p>
          <a:p>
            <a:r>
              <a:rPr lang="zh-CN" altLang="en-US" sz="2000" b="1" spc="200" dirty="0">
                <a:solidFill>
                  <a:schemeClr val="bg2">
                    <a:lumMod val="25000"/>
                  </a:schemeClr>
                </a:solidFill>
                <a:latin typeface="Calibri" panose="020F0502020204030204" pitchFamily="34" charset="0"/>
              </a:rPr>
              <a:t>蔡和蔡律师事务所</a:t>
            </a:r>
            <a:endParaRPr lang="en-US" altLang="zh-CN" sz="2000" b="1" spc="200" dirty="0">
              <a:solidFill>
                <a:schemeClr val="bg2">
                  <a:lumMod val="25000"/>
                </a:schemeClr>
              </a:solidFill>
              <a:latin typeface="Calibri" panose="020F0502020204030204" pitchFamily="34" charset="0"/>
            </a:endParaRPr>
          </a:p>
          <a:p>
            <a:r>
              <a:rPr lang="zh-CN" altLang="en-US" sz="2000" b="1" spc="200" dirty="0">
                <a:solidFill>
                  <a:schemeClr val="bg2">
                    <a:lumMod val="25000"/>
                  </a:schemeClr>
                </a:solidFill>
                <a:latin typeface="Calibri" panose="020F0502020204030204" pitchFamily="34" charset="0"/>
              </a:rPr>
              <a:t>蔡清律</a:t>
            </a:r>
            <a:r>
              <a:rPr lang="zh-CN" altLang="en-US" sz="2000" b="1" spc="200" dirty="0" smtClean="0">
                <a:solidFill>
                  <a:schemeClr val="bg2">
                    <a:lumMod val="25000"/>
                  </a:schemeClr>
                </a:solidFill>
                <a:latin typeface="Calibri" panose="020F0502020204030204" pitchFamily="34" charset="0"/>
              </a:rPr>
              <a:t>师</a:t>
            </a:r>
            <a:endParaRPr lang="en-US" altLang="zh-CN" sz="2000" b="1" spc="200" dirty="0" smtClean="0">
              <a:solidFill>
                <a:schemeClr val="bg2">
                  <a:lumMod val="25000"/>
                </a:schemeClr>
              </a:solidFill>
              <a:latin typeface="Calibri" panose="020F0502020204030204" pitchFamily="34" charset="0"/>
            </a:endParaRPr>
          </a:p>
          <a:p>
            <a:r>
              <a:rPr lang="en-US" altLang="zh-CN" sz="2000" b="1" spc="200" dirty="0" smtClean="0">
                <a:solidFill>
                  <a:schemeClr val="bg2">
                    <a:lumMod val="25000"/>
                  </a:schemeClr>
                </a:solidFill>
                <a:latin typeface="Calibri" panose="020F0502020204030204" pitchFamily="34" charset="0"/>
              </a:rPr>
              <a:t>2018</a:t>
            </a:r>
            <a:r>
              <a:rPr lang="zh-CN" altLang="en-US" sz="2000" b="1" spc="200" dirty="0" smtClean="0">
                <a:solidFill>
                  <a:schemeClr val="bg2">
                    <a:lumMod val="25000"/>
                  </a:schemeClr>
                </a:solidFill>
                <a:latin typeface="Calibri" panose="020F0502020204030204" pitchFamily="34" charset="0"/>
              </a:rPr>
              <a:t>年</a:t>
            </a:r>
            <a:r>
              <a:rPr lang="en-US" altLang="zh-CN" sz="2000" b="1" spc="200" dirty="0" smtClean="0">
                <a:solidFill>
                  <a:schemeClr val="bg2">
                    <a:lumMod val="25000"/>
                  </a:schemeClr>
                </a:solidFill>
                <a:latin typeface="Calibri" panose="020F0502020204030204" pitchFamily="34" charset="0"/>
              </a:rPr>
              <a:t>3</a:t>
            </a:r>
            <a:r>
              <a:rPr lang="zh-CN" altLang="en-US" sz="2000" b="1" spc="200" dirty="0" smtClean="0">
                <a:solidFill>
                  <a:schemeClr val="bg2">
                    <a:lumMod val="25000"/>
                  </a:schemeClr>
                </a:solidFill>
                <a:latin typeface="Calibri" panose="020F0502020204030204" pitchFamily="34" charset="0"/>
              </a:rPr>
              <a:t>月</a:t>
            </a:r>
            <a:r>
              <a:rPr lang="en-US" altLang="zh-CN" sz="2000" b="1" spc="200" dirty="0" smtClean="0">
                <a:solidFill>
                  <a:schemeClr val="bg2">
                    <a:lumMod val="25000"/>
                  </a:schemeClr>
                </a:solidFill>
                <a:latin typeface="Calibri" panose="020F0502020204030204" pitchFamily="34" charset="0"/>
              </a:rPr>
              <a:t>22</a:t>
            </a:r>
            <a:r>
              <a:rPr lang="zh-CN" altLang="en-US" sz="2000" b="1" spc="200" dirty="0" smtClean="0">
                <a:solidFill>
                  <a:schemeClr val="bg2">
                    <a:lumMod val="25000"/>
                  </a:schemeClr>
                </a:solidFill>
                <a:latin typeface="Calibri" panose="020F0502020204030204" pitchFamily="34" charset="0"/>
              </a:rPr>
              <a:t>日</a:t>
            </a:r>
            <a:endParaRPr lang="en-US" altLang="zh-CN" sz="2000" b="1" spc="200" dirty="0" smtClean="0">
              <a:solidFill>
                <a:schemeClr val="bg2">
                  <a:lumMod val="25000"/>
                </a:schemeClr>
              </a:solidFill>
              <a:latin typeface="Calibri" panose="020F0502020204030204" pitchFamily="34" charset="0"/>
            </a:endParaRPr>
          </a:p>
          <a:p>
            <a:endParaRPr lang="zh-CN" altLang="en-US" sz="1800" b="1" dirty="0"/>
          </a:p>
        </p:txBody>
      </p:sp>
      <p:pic>
        <p:nvPicPr>
          <p:cNvPr id="3" name="Picture 2" descr="Cai logo"/>
          <p:cNvPicPr>
            <a:picLocks noChangeAspect="1"/>
          </p:cNvPicPr>
          <p:nvPr/>
        </p:nvPicPr>
        <p:blipFill>
          <a:blip r:embed="rId2"/>
          <a:stretch>
            <a:fillRect/>
          </a:stretch>
        </p:blipFill>
        <p:spPr>
          <a:xfrm>
            <a:off x="8846820" y="5933440"/>
            <a:ext cx="3342640" cy="9239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50" y="962314"/>
            <a:ext cx="5236199" cy="5895686"/>
          </a:xfrm>
        </p:spPr>
        <p:txBody>
          <a:bodyPr>
            <a:normAutofit fontScale="60000" lnSpcReduction="20000"/>
          </a:bodyPr>
          <a:lstStyle/>
          <a:p>
            <a:pPr marL="0" lvl="0" indent="0">
              <a:lnSpc>
                <a:spcPct val="230000"/>
              </a:lnSpc>
              <a:buNone/>
              <a:tabLst>
                <a:tab pos="457200" algn="l"/>
              </a:tabLst>
            </a:pPr>
            <a:r>
              <a:rPr lang="en-US" altLang="zh-CN" sz="2300" dirty="0">
                <a:solidFill>
                  <a:srgbClr val="0593BF"/>
                </a:solidFill>
                <a:latin typeface="Arial" panose="020B0604020202020204" pitchFamily="34" charset="0"/>
                <a:ea typeface="+mj-ea"/>
                <a:cs typeface="Arial" panose="020B0604020202020204" pitchFamily="34" charset="0"/>
                <a:sym typeface="+mn-ea"/>
              </a:rPr>
              <a:t>82</a:t>
            </a:r>
            <a:r>
              <a:rPr lang="zh-CN" altLang="en-US" sz="2300" dirty="0">
                <a:solidFill>
                  <a:srgbClr val="0593BF"/>
                </a:solidFill>
                <a:latin typeface="Arial" panose="020B0604020202020204" pitchFamily="34" charset="0"/>
                <a:ea typeface="+mj-ea"/>
                <a:cs typeface="Arial" panose="020B0604020202020204" pitchFamily="34" charset="0"/>
                <a:sym typeface="+mn-ea"/>
              </a:rPr>
              <a:t>年上海外贸学院毕业并随后参加涉外法律培训并获得律师证</a:t>
            </a:r>
            <a:endParaRPr lang="en-US" altLang="zh-CN" sz="2300" dirty="0">
              <a:solidFill>
                <a:srgbClr val="0593BF"/>
              </a:solidFill>
              <a:latin typeface="Arial" panose="020B0604020202020204" pitchFamily="34" charset="0"/>
              <a:ea typeface="+mj-ea"/>
              <a:cs typeface="Arial" panose="020B0604020202020204" pitchFamily="34" charset="0"/>
            </a:endParaRPr>
          </a:p>
          <a:p>
            <a:pPr marL="0" lvl="0" indent="0">
              <a:lnSpc>
                <a:spcPct val="230000"/>
              </a:lnSpc>
              <a:buNone/>
              <a:tabLst>
                <a:tab pos="457200" algn="l"/>
              </a:tabLst>
            </a:pPr>
            <a:r>
              <a:rPr lang="en-US" altLang="zh-CN" sz="2300" dirty="0">
                <a:solidFill>
                  <a:srgbClr val="0593BF"/>
                </a:solidFill>
                <a:latin typeface="Arial" panose="020B0604020202020204" pitchFamily="34" charset="0"/>
                <a:ea typeface="+mj-ea"/>
                <a:cs typeface="Arial" panose="020B0604020202020204" pitchFamily="34" charset="0"/>
                <a:sym typeface="+mn-ea"/>
              </a:rPr>
              <a:t>85</a:t>
            </a:r>
            <a:r>
              <a:rPr lang="zh-CN" altLang="en-US" sz="2300" dirty="0">
                <a:solidFill>
                  <a:srgbClr val="0593BF"/>
                </a:solidFill>
                <a:latin typeface="Arial" panose="020B0604020202020204" pitchFamily="34" charset="0"/>
                <a:ea typeface="+mj-ea"/>
                <a:cs typeface="Arial" panose="020B0604020202020204" pitchFamily="34" charset="0"/>
                <a:sym typeface="+mn-ea"/>
              </a:rPr>
              <a:t>年赴美国留学，获得乔治亚州大学法学院硕士及加州大学伯克利分校法学院法律博士</a:t>
            </a:r>
            <a:endParaRPr lang="en-US" altLang="zh-CN" sz="2300" dirty="0">
              <a:solidFill>
                <a:srgbClr val="0593BF"/>
              </a:solidFill>
              <a:latin typeface="Arial" panose="020B0604020202020204" pitchFamily="34" charset="0"/>
              <a:ea typeface="+mj-ea"/>
              <a:cs typeface="Arial" panose="020B0604020202020204" pitchFamily="34" charset="0"/>
            </a:endParaRPr>
          </a:p>
          <a:p>
            <a:pPr marL="0" lvl="0" indent="0">
              <a:lnSpc>
                <a:spcPct val="230000"/>
              </a:lnSpc>
              <a:buNone/>
              <a:tabLst>
                <a:tab pos="457200" algn="l"/>
              </a:tabLst>
            </a:pPr>
            <a:r>
              <a:rPr lang="en-US" altLang="zh-CN" sz="2300" dirty="0">
                <a:solidFill>
                  <a:srgbClr val="0593BF"/>
                </a:solidFill>
                <a:latin typeface="Arial" panose="020B0604020202020204" pitchFamily="34" charset="0"/>
                <a:ea typeface="+mj-ea"/>
                <a:cs typeface="Arial" panose="020B0604020202020204" pitchFamily="34" charset="0"/>
                <a:sym typeface="+mn-ea"/>
              </a:rPr>
              <a:t>91</a:t>
            </a:r>
            <a:r>
              <a:rPr lang="zh-CN" altLang="en-US" sz="2300" dirty="0">
                <a:solidFill>
                  <a:srgbClr val="0593BF"/>
                </a:solidFill>
                <a:latin typeface="Arial" panose="020B0604020202020204" pitchFamily="34" charset="0"/>
                <a:ea typeface="+mj-ea"/>
                <a:cs typeface="Arial" panose="020B0604020202020204" pitchFamily="34" charset="0"/>
                <a:sym typeface="+mn-ea"/>
              </a:rPr>
              <a:t>年获得华盛顿州律师执照并在</a:t>
            </a:r>
            <a:r>
              <a:rPr lang="en-US" altLang="zh-CN" sz="2300" dirty="0">
                <a:solidFill>
                  <a:srgbClr val="0593BF"/>
                </a:solidFill>
                <a:latin typeface="Arial" panose="020B0604020202020204" pitchFamily="34" charset="0"/>
                <a:ea typeface="+mj-ea"/>
                <a:cs typeface="Arial" panose="020B0604020202020204" pitchFamily="34" charset="0"/>
                <a:sym typeface="+mn-ea"/>
              </a:rPr>
              <a:t>Davis Wright Tremaine Bellevue Office</a:t>
            </a:r>
            <a:r>
              <a:rPr lang="zh-CN" altLang="en-US" sz="2300" dirty="0">
                <a:solidFill>
                  <a:srgbClr val="0593BF"/>
                </a:solidFill>
                <a:latin typeface="Arial" panose="020B0604020202020204" pitchFamily="34" charset="0"/>
                <a:ea typeface="+mj-ea"/>
                <a:cs typeface="Arial" panose="020B0604020202020204" pitchFamily="34" charset="0"/>
                <a:sym typeface="+mn-ea"/>
              </a:rPr>
              <a:t>做律师</a:t>
            </a:r>
            <a:endParaRPr lang="en-US" altLang="zh-CN" sz="2300" dirty="0">
              <a:solidFill>
                <a:srgbClr val="0593BF"/>
              </a:solidFill>
              <a:latin typeface="Arial" panose="020B0604020202020204" pitchFamily="34" charset="0"/>
              <a:ea typeface="+mj-ea"/>
              <a:cs typeface="Arial" panose="020B0604020202020204" pitchFamily="34" charset="0"/>
            </a:endParaRPr>
          </a:p>
          <a:p>
            <a:pPr marL="0" lvl="0" indent="0">
              <a:lnSpc>
                <a:spcPct val="230000"/>
              </a:lnSpc>
              <a:buNone/>
              <a:tabLst>
                <a:tab pos="457200" algn="l"/>
              </a:tabLst>
            </a:pPr>
            <a:r>
              <a:rPr lang="en-US" altLang="zh-CN" sz="2300" dirty="0">
                <a:solidFill>
                  <a:srgbClr val="0593BF"/>
                </a:solidFill>
                <a:latin typeface="Arial" panose="020B0604020202020204" pitchFamily="34" charset="0"/>
                <a:ea typeface="+mj-ea"/>
                <a:cs typeface="Arial" panose="020B0604020202020204" pitchFamily="34" charset="0"/>
                <a:sym typeface="+mn-ea"/>
              </a:rPr>
              <a:t>94</a:t>
            </a:r>
            <a:r>
              <a:rPr lang="zh-CN" altLang="en-US" sz="2300" dirty="0">
                <a:solidFill>
                  <a:srgbClr val="0593BF"/>
                </a:solidFill>
                <a:latin typeface="Arial" panose="020B0604020202020204" pitchFamily="34" charset="0"/>
                <a:ea typeface="+mj-ea"/>
                <a:cs typeface="Arial" panose="020B0604020202020204" pitchFamily="34" charset="0"/>
                <a:sym typeface="+mn-ea"/>
              </a:rPr>
              <a:t>年起主要从事中美间公司与商业法律事务，为欧美公司提供中国法服务，为中国客户提供美国法服务</a:t>
            </a:r>
            <a:endParaRPr lang="en-US" altLang="zh-CN" sz="2300" dirty="0">
              <a:solidFill>
                <a:srgbClr val="0593BF"/>
              </a:solidFill>
              <a:latin typeface="Arial" panose="020B0604020202020204" pitchFamily="34" charset="0"/>
              <a:ea typeface="+mj-ea"/>
              <a:cs typeface="Arial" panose="020B0604020202020204" pitchFamily="34" charset="0"/>
            </a:endParaRPr>
          </a:p>
          <a:p>
            <a:pPr marL="0" lvl="0" indent="0">
              <a:lnSpc>
                <a:spcPct val="230000"/>
              </a:lnSpc>
              <a:buNone/>
              <a:tabLst>
                <a:tab pos="457200" algn="l"/>
              </a:tabLst>
            </a:pPr>
            <a:r>
              <a:rPr lang="zh-CN" altLang="en-US" sz="2300" dirty="0">
                <a:solidFill>
                  <a:srgbClr val="0593BF"/>
                </a:solidFill>
                <a:latin typeface="Arial" panose="020B0604020202020204" pitchFamily="34" charset="0"/>
                <a:ea typeface="+mj-ea"/>
                <a:cs typeface="Arial" panose="020B0604020202020204" pitchFamily="34" charset="0"/>
                <a:sym typeface="+mn-ea"/>
              </a:rPr>
              <a:t>目前主要服务范围：为中国客户在美国收购、投资、创业、公司设立、商业地产、商务交易合同等提供法律服务</a:t>
            </a:r>
            <a:endParaRPr lang="en-US" altLang="zh-CN" sz="2300" dirty="0">
              <a:solidFill>
                <a:srgbClr val="0593BF"/>
              </a:solidFill>
              <a:latin typeface="Arial" panose="020B0604020202020204" pitchFamily="34" charset="0"/>
              <a:ea typeface="+mj-ea"/>
              <a:cs typeface="Arial" panose="020B0604020202020204" pitchFamily="34" charset="0"/>
            </a:endParaRPr>
          </a:p>
          <a:p>
            <a:pPr marL="0" lvl="0" indent="0">
              <a:lnSpc>
                <a:spcPct val="150000"/>
              </a:lnSpc>
              <a:buClr>
                <a:srgbClr val="0F7698"/>
              </a:buClr>
              <a:buNone/>
              <a:tabLst>
                <a:tab pos="457200" algn="l"/>
              </a:tabLst>
            </a:pPr>
            <a:endParaRPr lang="zh-CN" altLang="zh-CN" sz="1600" dirty="0">
              <a:ln>
                <a:solidFill>
                  <a:schemeClr val="bg2">
                    <a:lumMod val="50000"/>
                  </a:schemeClr>
                </a:solidFill>
              </a:ln>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4" name="Text Placeholder 3"/>
          <p:cNvSpPr>
            <a:spLocks noGrp="1"/>
          </p:cNvSpPr>
          <p:nvPr>
            <p:ph type="body" sz="half" idx="2"/>
          </p:nvPr>
        </p:nvSpPr>
        <p:spPr>
          <a:xfrm>
            <a:off x="6559376" y="4060420"/>
            <a:ext cx="3683535" cy="1873020"/>
          </a:xfrm>
        </p:spPr>
        <p:txBody>
          <a:bodyPr/>
          <a:lstStyle/>
          <a:p>
            <a:pPr>
              <a:lnSpc>
                <a:spcPct val="80000"/>
              </a:lnSpc>
              <a:spcBef>
                <a:spcPct val="20000"/>
              </a:spcBef>
              <a:spcAft>
                <a:spcPts val="600"/>
              </a:spcAft>
              <a:buClr>
                <a:schemeClr val="accent1">
                  <a:lumMod val="75000"/>
                </a:schemeClr>
              </a:buClr>
              <a:buSzPct val="145000"/>
            </a:pPr>
            <a:r>
              <a:rPr lang="zh-CN" altLang="en-US" b="1" dirty="0">
                <a:solidFill>
                  <a:schemeClr val="tx1">
                    <a:lumMod val="65000"/>
                    <a:lumOff val="35000"/>
                  </a:schemeClr>
                </a:solidFill>
                <a:latin typeface="SimSun" panose="02010600030101010101" pitchFamily="2" charset="-122"/>
                <a:ea typeface="SimSun" panose="02010600030101010101" pitchFamily="2" charset="-122"/>
              </a:rPr>
              <a:t>邮箱：</a:t>
            </a:r>
            <a:r>
              <a:rPr lang="en-US" altLang="zh-CN" b="1" dirty="0">
                <a:solidFill>
                  <a:schemeClr val="tx1">
                    <a:lumMod val="65000"/>
                    <a:lumOff val="35000"/>
                  </a:schemeClr>
                </a:solidFill>
                <a:latin typeface="SimSun" panose="02010600030101010101" pitchFamily="2" charset="-122"/>
                <a:ea typeface="SimSun" panose="02010600030101010101" pitchFamily="2" charset="-122"/>
              </a:rPr>
              <a:t>alex.cai@cai-law.com</a:t>
            </a:r>
          </a:p>
          <a:p>
            <a:pPr>
              <a:lnSpc>
                <a:spcPct val="80000"/>
              </a:lnSpc>
              <a:spcBef>
                <a:spcPct val="20000"/>
              </a:spcBef>
              <a:spcAft>
                <a:spcPts val="600"/>
              </a:spcAft>
              <a:buClr>
                <a:schemeClr val="accent1">
                  <a:lumMod val="75000"/>
                </a:schemeClr>
              </a:buClr>
              <a:buSzPct val="145000"/>
            </a:pPr>
            <a:r>
              <a:rPr lang="zh-CN" altLang="en-US" b="1" dirty="0" smtClean="0">
                <a:solidFill>
                  <a:schemeClr val="tx1">
                    <a:lumMod val="65000"/>
                    <a:lumOff val="35000"/>
                  </a:schemeClr>
                </a:solidFill>
                <a:latin typeface="SimSun" panose="02010600030101010101" pitchFamily="2" charset="-122"/>
                <a:ea typeface="SimSun" panose="02010600030101010101" pitchFamily="2" charset="-122"/>
              </a:rPr>
              <a:t>电话：</a:t>
            </a:r>
            <a:r>
              <a:rPr lang="en-US" altLang="zh-CN" b="1" dirty="0" smtClean="0">
                <a:solidFill>
                  <a:schemeClr val="tx1">
                    <a:lumMod val="65000"/>
                    <a:lumOff val="35000"/>
                  </a:schemeClr>
                </a:solidFill>
                <a:latin typeface="SimSun" panose="02010600030101010101" pitchFamily="2" charset="-122"/>
                <a:ea typeface="SimSun" panose="02010600030101010101" pitchFamily="2" charset="-122"/>
              </a:rPr>
              <a:t>425-278-4169</a:t>
            </a:r>
            <a:endParaRPr lang="en-US" altLang="zh-CN" b="1" dirty="0">
              <a:solidFill>
                <a:schemeClr val="tx1">
                  <a:lumMod val="65000"/>
                  <a:lumOff val="35000"/>
                </a:schemeClr>
              </a:solidFill>
              <a:latin typeface="SimSun" panose="02010600030101010101" pitchFamily="2" charset="-122"/>
              <a:ea typeface="SimSun" panose="02010600030101010101" pitchFamily="2" charset="-122"/>
            </a:endParaRPr>
          </a:p>
          <a:p>
            <a:pPr>
              <a:lnSpc>
                <a:spcPct val="80000"/>
              </a:lnSpc>
              <a:spcBef>
                <a:spcPct val="20000"/>
              </a:spcBef>
              <a:spcAft>
                <a:spcPts val="600"/>
              </a:spcAft>
              <a:buClr>
                <a:schemeClr val="accent1">
                  <a:lumMod val="75000"/>
                </a:schemeClr>
              </a:buClr>
              <a:buSzPct val="145000"/>
            </a:pPr>
            <a:r>
              <a:rPr lang="zh-CN" altLang="en-US" b="1" dirty="0">
                <a:solidFill>
                  <a:schemeClr val="tx1">
                    <a:lumMod val="65000"/>
                    <a:lumOff val="35000"/>
                  </a:schemeClr>
                </a:solidFill>
                <a:latin typeface="SimSun" panose="02010600030101010101" pitchFamily="2" charset="-122"/>
                <a:ea typeface="SimSun" panose="02010600030101010101" pitchFamily="2" charset="-122"/>
              </a:rPr>
              <a:t>微</a:t>
            </a:r>
            <a:r>
              <a:rPr lang="zh-CN" altLang="en-US" b="1" dirty="0" smtClean="0">
                <a:solidFill>
                  <a:schemeClr val="tx1">
                    <a:lumMod val="65000"/>
                    <a:lumOff val="35000"/>
                  </a:schemeClr>
                </a:solidFill>
                <a:latin typeface="SimSun" panose="02010600030101010101" pitchFamily="2" charset="-122"/>
                <a:ea typeface="SimSun" panose="02010600030101010101" pitchFamily="2" charset="-122"/>
              </a:rPr>
              <a:t>信：</a:t>
            </a:r>
            <a:r>
              <a:rPr lang="en-US" altLang="zh-CN" b="1" dirty="0" err="1">
                <a:solidFill>
                  <a:schemeClr val="tx1">
                    <a:lumMod val="65000"/>
                    <a:lumOff val="35000"/>
                  </a:schemeClr>
                </a:solidFill>
                <a:latin typeface="SimSun" panose="02010600030101010101" pitchFamily="2" charset="-122"/>
                <a:ea typeface="SimSun" panose="02010600030101010101" pitchFamily="2" charset="-122"/>
              </a:rPr>
              <a:t>alexqingcai</a:t>
            </a:r>
            <a:endParaRPr lang="en-US" altLang="zh-CN" b="1" dirty="0">
              <a:solidFill>
                <a:schemeClr val="tx1">
                  <a:lumMod val="65000"/>
                  <a:lumOff val="35000"/>
                </a:schemeClr>
              </a:solidFill>
              <a:latin typeface="SimSun" panose="02010600030101010101" pitchFamily="2" charset="-122"/>
              <a:ea typeface="SimSun" panose="02010600030101010101" pitchFamily="2" charset="-122"/>
            </a:endParaRPr>
          </a:p>
          <a:p>
            <a:pPr>
              <a:lnSpc>
                <a:spcPct val="80000"/>
              </a:lnSpc>
              <a:spcBef>
                <a:spcPct val="20000"/>
              </a:spcBef>
              <a:spcAft>
                <a:spcPts val="600"/>
              </a:spcAft>
              <a:buClr>
                <a:schemeClr val="accent1">
                  <a:lumMod val="75000"/>
                </a:schemeClr>
              </a:buClr>
              <a:buSzPct val="145000"/>
            </a:pPr>
            <a:r>
              <a:rPr lang="zh-CN" altLang="en-US" b="1" dirty="0">
                <a:solidFill>
                  <a:schemeClr val="tx1">
                    <a:lumMod val="65000"/>
                    <a:lumOff val="35000"/>
                  </a:schemeClr>
                </a:solidFill>
                <a:latin typeface="SimSun" panose="02010600030101010101" pitchFamily="2" charset="-122"/>
                <a:ea typeface="SimSun" panose="02010600030101010101" pitchFamily="2" charset="-122"/>
              </a:rPr>
              <a:t>地址：</a:t>
            </a:r>
            <a:r>
              <a:rPr lang="en-US" altLang="zh-CN" b="1" dirty="0">
                <a:solidFill>
                  <a:schemeClr val="tx1">
                    <a:lumMod val="65000"/>
                    <a:lumOff val="35000"/>
                  </a:schemeClr>
                </a:solidFill>
                <a:latin typeface="SimSun" panose="02010600030101010101" pitchFamily="2" charset="-122"/>
                <a:ea typeface="SimSun" panose="02010600030101010101" pitchFamily="2" charset="-122"/>
              </a:rPr>
              <a:t>355 118</a:t>
            </a:r>
            <a:r>
              <a:rPr lang="en-US" altLang="zh-CN" b="1" baseline="30000" dirty="0">
                <a:solidFill>
                  <a:schemeClr val="tx1">
                    <a:lumMod val="65000"/>
                    <a:lumOff val="35000"/>
                  </a:schemeClr>
                </a:solidFill>
                <a:latin typeface="SimSun" panose="02010600030101010101" pitchFamily="2" charset="-122"/>
                <a:ea typeface="SimSun" panose="02010600030101010101" pitchFamily="2" charset="-122"/>
              </a:rPr>
              <a:t>th</a:t>
            </a:r>
            <a:r>
              <a:rPr lang="en-US" altLang="zh-CN" b="1" dirty="0">
                <a:solidFill>
                  <a:schemeClr val="tx1">
                    <a:lumMod val="65000"/>
                    <a:lumOff val="35000"/>
                  </a:schemeClr>
                </a:solidFill>
                <a:latin typeface="SimSun" panose="02010600030101010101" pitchFamily="2" charset="-122"/>
                <a:ea typeface="SimSun" panose="02010600030101010101" pitchFamily="2" charset="-122"/>
              </a:rPr>
              <a:t> Ave SE </a:t>
            </a:r>
            <a:r>
              <a:rPr lang="en-US" altLang="zh-CN" b="1" dirty="0" err="1">
                <a:solidFill>
                  <a:schemeClr val="tx1">
                    <a:lumMod val="65000"/>
                    <a:lumOff val="35000"/>
                  </a:schemeClr>
                </a:solidFill>
                <a:latin typeface="SimSun" panose="02010600030101010101" pitchFamily="2" charset="-122"/>
                <a:ea typeface="SimSun" panose="02010600030101010101" pitchFamily="2" charset="-122"/>
              </a:rPr>
              <a:t>Ste</a:t>
            </a:r>
            <a:r>
              <a:rPr lang="en-US" altLang="zh-CN" b="1" dirty="0">
                <a:solidFill>
                  <a:schemeClr val="tx1">
                    <a:lumMod val="65000"/>
                    <a:lumOff val="35000"/>
                  </a:schemeClr>
                </a:solidFill>
                <a:latin typeface="SimSun" panose="02010600030101010101" pitchFamily="2" charset="-122"/>
                <a:ea typeface="SimSun" panose="02010600030101010101" pitchFamily="2" charset="-122"/>
              </a:rPr>
              <a:t> 200</a:t>
            </a:r>
          </a:p>
          <a:p>
            <a:pPr>
              <a:lnSpc>
                <a:spcPct val="80000"/>
              </a:lnSpc>
              <a:spcBef>
                <a:spcPct val="20000"/>
              </a:spcBef>
              <a:spcAft>
                <a:spcPts val="600"/>
              </a:spcAft>
              <a:buClr>
                <a:schemeClr val="accent1">
                  <a:lumMod val="75000"/>
                </a:schemeClr>
              </a:buClr>
              <a:buSzPct val="145000"/>
            </a:pPr>
            <a:r>
              <a:rPr lang="en-US" altLang="zh-CN" b="1" dirty="0" smtClean="0">
                <a:solidFill>
                  <a:schemeClr val="tx1">
                    <a:lumMod val="65000"/>
                    <a:lumOff val="35000"/>
                  </a:schemeClr>
                </a:solidFill>
                <a:latin typeface="SimSun" panose="02010600030101010101" pitchFamily="2" charset="-122"/>
                <a:ea typeface="SimSun" panose="02010600030101010101" pitchFamily="2" charset="-122"/>
              </a:rPr>
              <a:t>      Wilburton </a:t>
            </a:r>
            <a:r>
              <a:rPr lang="en-US" altLang="zh-CN" b="1" dirty="0">
                <a:solidFill>
                  <a:schemeClr val="tx1">
                    <a:lumMod val="65000"/>
                    <a:lumOff val="35000"/>
                  </a:schemeClr>
                </a:solidFill>
                <a:latin typeface="SimSun" panose="02010600030101010101" pitchFamily="2" charset="-122"/>
                <a:ea typeface="SimSun" panose="02010600030101010101" pitchFamily="2" charset="-122"/>
              </a:rPr>
              <a:t>Ridge Office Park</a:t>
            </a:r>
          </a:p>
          <a:p>
            <a:pPr>
              <a:lnSpc>
                <a:spcPct val="80000"/>
              </a:lnSpc>
              <a:spcBef>
                <a:spcPct val="20000"/>
              </a:spcBef>
              <a:spcAft>
                <a:spcPts val="600"/>
              </a:spcAft>
              <a:buClr>
                <a:schemeClr val="accent1">
                  <a:lumMod val="75000"/>
                </a:schemeClr>
              </a:buClr>
              <a:buSzPct val="145000"/>
            </a:pPr>
            <a:r>
              <a:rPr lang="en-US" altLang="zh-CN" b="1" dirty="0" smtClean="0">
                <a:solidFill>
                  <a:schemeClr val="tx1">
                    <a:lumMod val="65000"/>
                    <a:lumOff val="35000"/>
                  </a:schemeClr>
                </a:solidFill>
                <a:latin typeface="SimSun" panose="02010600030101010101" pitchFamily="2" charset="-122"/>
                <a:ea typeface="SimSun" panose="02010600030101010101" pitchFamily="2" charset="-122"/>
              </a:rPr>
              <a:t>      Bellevue</a:t>
            </a:r>
            <a:r>
              <a:rPr lang="en-US" altLang="zh-CN" b="1" dirty="0">
                <a:solidFill>
                  <a:schemeClr val="tx1">
                    <a:lumMod val="65000"/>
                    <a:lumOff val="35000"/>
                  </a:schemeClr>
                </a:solidFill>
                <a:latin typeface="SimSun" panose="02010600030101010101" pitchFamily="2" charset="-122"/>
                <a:ea typeface="SimSun" panose="02010600030101010101" pitchFamily="2" charset="-122"/>
              </a:rPr>
              <a:t>, WA 98005</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39189" y="1120666"/>
            <a:ext cx="1832283" cy="2498371"/>
          </a:xfrm>
          <a:prstGeom prst="rect">
            <a:avLst/>
          </a:prstGeom>
        </p:spPr>
      </p:pic>
      <p:sp>
        <p:nvSpPr>
          <p:cNvPr id="2" name="Rectangle 1"/>
          <p:cNvSpPr/>
          <p:nvPr/>
        </p:nvSpPr>
        <p:spPr>
          <a:xfrm>
            <a:off x="3014949" y="190123"/>
            <a:ext cx="3953326" cy="646331"/>
          </a:xfrm>
          <a:prstGeom prst="rect">
            <a:avLst/>
          </a:prstGeom>
          <a:noFill/>
        </p:spPr>
        <p:txBody>
          <a:bodyPr wrap="none" lIns="91440" tIns="45720" rIns="91440" bIns="45720">
            <a:spAutoFit/>
          </a:bodyPr>
          <a:lstStyle/>
          <a:p>
            <a:pPr algn="ctr"/>
            <a:r>
              <a:rPr lang="en-US" altLang="zh-CN" sz="3600" b="0" cap="none" spc="0" dirty="0" smtClean="0">
                <a:ln w="0"/>
                <a:solidFill>
                  <a:srgbClr val="1080A8"/>
                </a:solidFill>
                <a:effectLst>
                  <a:outerShdw blurRad="38100" dist="19050" dir="2700000" algn="tl" rotWithShape="0">
                    <a:schemeClr val="dk1">
                      <a:alpha val="40000"/>
                    </a:schemeClr>
                  </a:outerShdw>
                </a:effectLst>
              </a:rPr>
              <a:t>Alex Cai/</a:t>
            </a:r>
            <a:r>
              <a:rPr lang="zh-CN" altLang="zh-CN" sz="3600" b="0" cap="none" spc="0" dirty="0" smtClean="0">
                <a:ln w="0"/>
                <a:solidFill>
                  <a:srgbClr val="1080A8"/>
                </a:solidFill>
                <a:effectLst>
                  <a:outerShdw blurRad="38100" dist="19050" dir="2700000" algn="tl" rotWithShape="0">
                    <a:schemeClr val="dk1">
                      <a:alpha val="40000"/>
                    </a:schemeClr>
                  </a:outerShdw>
                </a:effectLst>
              </a:rPr>
              <a:t>蔡清律师</a:t>
            </a:r>
            <a:endParaRPr lang="en-US" sz="3600" b="0" cap="none" spc="0" dirty="0">
              <a:ln w="0"/>
              <a:solidFill>
                <a:srgbClr val="1080A8"/>
              </a:solidFill>
              <a:effectLst>
                <a:outerShdw blurRad="38100" dist="19050" dir="2700000" algn="tl" rotWithShape="0">
                  <a:schemeClr val="dk1">
                    <a:alpha val="40000"/>
                  </a:schemeClr>
                </a:outerShdw>
              </a:effectLst>
            </a:endParaRPr>
          </a:p>
        </p:txBody>
      </p:sp>
      <p:pic>
        <p:nvPicPr>
          <p:cNvPr id="10" name="Picture 9" descr="Cai logo"/>
          <p:cNvPicPr>
            <a:picLocks noChangeAspect="1"/>
          </p:cNvPicPr>
          <p:nvPr/>
        </p:nvPicPr>
        <p:blipFill>
          <a:blip r:embed="rId3"/>
          <a:stretch>
            <a:fillRect/>
          </a:stretch>
        </p:blipFill>
        <p:spPr>
          <a:xfrm>
            <a:off x="8846820" y="5933440"/>
            <a:ext cx="3342640" cy="9239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p:cNvGraphicFramePr>
            <a:graphicFrameLocks noGrp="1" noChangeAspect="1"/>
          </p:cNvGraphicFramePr>
          <p:nvPr>
            <p:ph idx="1"/>
            <p:extLst>
              <p:ext uri="{D42A27DB-BD31-4B8C-83A1-F6EECF244321}">
                <p14:modId xmlns:p14="http://schemas.microsoft.com/office/powerpoint/2010/main" xmlns="" val="1726145220"/>
              </p:ext>
            </p:extLst>
          </p:nvPr>
        </p:nvGraphicFramePr>
        <p:xfrm>
          <a:off x="1667933" y="1164272"/>
          <a:ext cx="7069667" cy="5233670"/>
        </p:xfrm>
        <a:graphic>
          <a:graphicData uri="http://schemas.openxmlformats.org/presentationml/2006/ole">
            <p:oleObj spid="_x0000_s2059" name="Bitmap Image" r:id="rId3" imgW="9628571" imgH="5447619" progId="PBrush">
              <p:embed/>
            </p:oleObj>
          </a:graphicData>
        </a:graphic>
      </p:graphicFrame>
      <p:pic>
        <p:nvPicPr>
          <p:cNvPr id="23" name="Picture 22" descr="Cai logo"/>
          <p:cNvPicPr>
            <a:picLocks noChangeAspect="1"/>
          </p:cNvPicPr>
          <p:nvPr/>
        </p:nvPicPr>
        <p:blipFill>
          <a:blip r:embed="rId4"/>
          <a:stretch>
            <a:fillRect/>
          </a:stretch>
        </p:blipFill>
        <p:spPr>
          <a:xfrm>
            <a:off x="8850630" y="5935980"/>
            <a:ext cx="3342640" cy="923925"/>
          </a:xfrm>
          <a:prstGeom prst="rect">
            <a:avLst/>
          </a:prstGeom>
        </p:spPr>
      </p:pic>
      <p:sp>
        <p:nvSpPr>
          <p:cNvPr id="4" name="Rectangle 3"/>
          <p:cNvSpPr/>
          <p:nvPr/>
        </p:nvSpPr>
        <p:spPr>
          <a:xfrm>
            <a:off x="3514284" y="190123"/>
            <a:ext cx="2954655" cy="646331"/>
          </a:xfrm>
          <a:prstGeom prst="rect">
            <a:avLst/>
          </a:prstGeom>
          <a:noFill/>
        </p:spPr>
        <p:txBody>
          <a:bodyPr wrap="none" lIns="91440" tIns="45720" rIns="91440" bIns="45720">
            <a:spAutoFit/>
          </a:bodyPr>
          <a:lstStyle/>
          <a:p>
            <a:pPr algn="ctr"/>
            <a:r>
              <a:rPr lang="zh-CN" altLang="en-US" sz="3600" b="0" cap="none" spc="0" dirty="0" smtClean="0">
                <a:ln w="0"/>
                <a:solidFill>
                  <a:srgbClr val="1080A8"/>
                </a:solidFill>
                <a:effectLst>
                  <a:outerShdw blurRad="38100" dist="19050" dir="2700000" algn="tl" rotWithShape="0">
                    <a:schemeClr val="dk1">
                      <a:alpha val="40000"/>
                    </a:schemeClr>
                  </a:outerShdw>
                </a:effectLst>
              </a:rPr>
              <a:t>新老税率比较</a:t>
            </a:r>
            <a:endParaRPr lang="en-US" sz="3600" b="0" cap="none" spc="0" dirty="0">
              <a:ln w="0"/>
              <a:solidFill>
                <a:srgbClr val="1080A8"/>
              </a:solidFill>
              <a:effectLst>
                <a:outerShdw blurRad="38100" dist="19050" dir="2700000" algn="tl" rotWithShape="0">
                  <a:schemeClr val="dk1">
                    <a:alpha val="40000"/>
                  </a:schemeClr>
                </a:outerShdw>
              </a:effectLst>
            </a:endParaRPr>
          </a:p>
        </p:txBody>
      </p:sp>
      <p:sp>
        <p:nvSpPr>
          <p:cNvPr id="5" name="Oval Callout 4"/>
          <p:cNvSpPr/>
          <p:nvPr/>
        </p:nvSpPr>
        <p:spPr>
          <a:xfrm>
            <a:off x="8850630" y="1735494"/>
            <a:ext cx="1648038" cy="1558212"/>
          </a:xfrm>
          <a:prstGeom prst="wedgeEllipseCallout">
            <a:avLst>
              <a:gd name="adj1" fmla="val -60646"/>
              <a:gd name="adj2" fmla="val 177256"/>
            </a:avLst>
          </a:prstGeom>
          <a:gradFill>
            <a:gsLst>
              <a:gs pos="61013">
                <a:srgbClr val="FF0000"/>
              </a:gs>
              <a:gs pos="48026">
                <a:srgbClr val="CDEFFA"/>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zh-CN" altLang="en-US" dirty="0">
                <a:solidFill>
                  <a:schemeClr val="tx1"/>
                </a:solidFill>
              </a:rPr>
              <a:t>实际</a:t>
            </a:r>
            <a:r>
              <a:rPr lang="zh-CN" altLang="en-US" dirty="0" smtClean="0">
                <a:solidFill>
                  <a:schemeClr val="tx1"/>
                </a:solidFill>
              </a:rPr>
              <a:t>税率</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78" y="1100076"/>
            <a:ext cx="3854528" cy="1014173"/>
          </a:xfrm>
        </p:spPr>
        <p:txBody>
          <a:bodyPr>
            <a:normAutofit/>
          </a:bodyPr>
          <a:lstStyle/>
          <a:p>
            <a:r>
              <a:rPr lang="zh-CN" altLang="en-US" sz="2800" dirty="0" smtClean="0">
                <a:solidFill>
                  <a:srgbClr val="318FAD"/>
                </a:solidFill>
              </a:rPr>
              <a:t>无常</a:t>
            </a:r>
            <a:r>
              <a:rPr lang="zh-CN" altLang="en-US" sz="1400" dirty="0" smtClean="0">
                <a:solidFill>
                  <a:srgbClr val="318FAD"/>
                </a:solidFill>
              </a:rPr>
              <a:t>是生活的一部分</a:t>
            </a:r>
            <a:r>
              <a:rPr lang="en-US" altLang="zh-CN" sz="1400" dirty="0" smtClean="0">
                <a:solidFill>
                  <a:srgbClr val="318FAD"/>
                </a:solidFill>
              </a:rPr>
              <a:t/>
            </a:r>
            <a:br>
              <a:rPr lang="en-US" altLang="zh-CN" sz="1400" dirty="0" smtClean="0">
                <a:solidFill>
                  <a:srgbClr val="318FAD"/>
                </a:solidFill>
              </a:rPr>
            </a:br>
            <a:r>
              <a:rPr lang="zh-CN" altLang="en-US" sz="2800" dirty="0" smtClean="0">
                <a:solidFill>
                  <a:srgbClr val="318FAD"/>
                </a:solidFill>
              </a:rPr>
              <a:t>风险</a:t>
            </a:r>
            <a:r>
              <a:rPr lang="zh-CN" altLang="en-US" sz="1400" dirty="0" smtClean="0">
                <a:solidFill>
                  <a:srgbClr val="318FAD"/>
                </a:solidFill>
              </a:rPr>
              <a:t>是生意的一部分</a:t>
            </a:r>
            <a:endParaRPr lang="en-US" sz="1400" dirty="0">
              <a:solidFill>
                <a:srgbClr val="318FAD"/>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31456" y="1404707"/>
            <a:ext cx="3648137" cy="2858642"/>
          </a:xfrm>
        </p:spPr>
      </p:pic>
      <p:sp>
        <p:nvSpPr>
          <p:cNvPr id="4" name="Text Placeholder 3"/>
          <p:cNvSpPr>
            <a:spLocks noGrp="1"/>
          </p:cNvSpPr>
          <p:nvPr>
            <p:ph type="body" sz="half" idx="2"/>
          </p:nvPr>
        </p:nvSpPr>
        <p:spPr>
          <a:xfrm>
            <a:off x="1058333" y="2946400"/>
            <a:ext cx="3835400" cy="2199599"/>
          </a:xfrm>
        </p:spPr>
        <p:txBody>
          <a:bodyPr>
            <a:normAutofit fontScale="40000" lnSpcReduction="20000"/>
          </a:bodyPr>
          <a:lstStyle/>
          <a:p>
            <a:pPr>
              <a:lnSpc>
                <a:spcPct val="250000"/>
              </a:lnSpc>
            </a:pPr>
            <a:r>
              <a:rPr lang="zh-CN" altLang="en-US" sz="5600" dirty="0">
                <a:solidFill>
                  <a:srgbClr val="FF0000"/>
                </a:solidFill>
                <a:latin typeface="Arial" panose="020B0604020202020204" pitchFamily="34" charset="0"/>
                <a:ea typeface="+mj-ea"/>
                <a:cs typeface="Arial" panose="020B0604020202020204" pitchFamily="34" charset="0"/>
              </a:rPr>
              <a:t>如何</a:t>
            </a:r>
            <a:r>
              <a:rPr lang="zh-CN" altLang="en-US" sz="5600" dirty="0" smtClean="0">
                <a:solidFill>
                  <a:srgbClr val="FF0000"/>
                </a:solidFill>
                <a:latin typeface="Arial" panose="020B0604020202020204" pitchFamily="34" charset="0"/>
                <a:ea typeface="+mj-ea"/>
                <a:cs typeface="Arial" panose="020B0604020202020204" pitchFamily="34" charset="0"/>
              </a:rPr>
              <a:t>让在美国的房地产投资</a:t>
            </a:r>
            <a:endParaRPr lang="en-US" altLang="zh-CN" sz="5600" dirty="0" smtClean="0">
              <a:solidFill>
                <a:srgbClr val="FF0000"/>
              </a:solidFill>
              <a:latin typeface="Arial" panose="020B0604020202020204" pitchFamily="34" charset="0"/>
              <a:ea typeface="+mj-ea"/>
              <a:cs typeface="Arial" panose="020B0604020202020204" pitchFamily="34" charset="0"/>
            </a:endParaRPr>
          </a:p>
          <a:p>
            <a:pPr>
              <a:lnSpc>
                <a:spcPct val="250000"/>
              </a:lnSpc>
            </a:pPr>
            <a:r>
              <a:rPr lang="zh-CN" altLang="en-US" sz="5600" dirty="0" smtClean="0">
                <a:solidFill>
                  <a:srgbClr val="FF0000"/>
                </a:solidFill>
                <a:latin typeface="Arial" panose="020B0604020202020204" pitchFamily="34" charset="0"/>
                <a:ea typeface="+mj-ea"/>
                <a:cs typeface="Arial" panose="020B0604020202020204" pitchFamily="34" charset="0"/>
              </a:rPr>
              <a:t>风险变有限？</a:t>
            </a:r>
            <a:endParaRPr lang="en-US" altLang="zh-CN" sz="5600" dirty="0" smtClean="0">
              <a:solidFill>
                <a:srgbClr val="FF0000"/>
              </a:solidFill>
              <a:latin typeface="Arial" panose="020B0604020202020204" pitchFamily="34" charset="0"/>
              <a:ea typeface="+mj-ea"/>
              <a:cs typeface="Arial" panose="020B0604020202020204" pitchFamily="34" charset="0"/>
            </a:endParaRPr>
          </a:p>
          <a:p>
            <a:pPr algn="r"/>
            <a:endParaRPr lang="en-US" sz="3600" dirty="0">
              <a:solidFill>
                <a:schemeClr val="accent1"/>
              </a:solidFill>
              <a:latin typeface="Arial" panose="020B0604020202020204" pitchFamily="34" charset="0"/>
              <a:ea typeface="+mj-ea"/>
              <a:cs typeface="Arial" panose="020B0604020202020204" pitchFamily="34" charset="0"/>
            </a:endParaRPr>
          </a:p>
        </p:txBody>
      </p:sp>
      <p:pic>
        <p:nvPicPr>
          <p:cNvPr id="3" name="Picture 2" descr="Cai logo"/>
          <p:cNvPicPr>
            <a:picLocks noChangeAspect="1"/>
          </p:cNvPicPr>
          <p:nvPr/>
        </p:nvPicPr>
        <p:blipFill>
          <a:blip r:embed="rId3"/>
          <a:stretch>
            <a:fillRect/>
          </a:stretch>
        </p:blipFill>
        <p:spPr>
          <a:xfrm>
            <a:off x="8840470" y="5923915"/>
            <a:ext cx="3342640" cy="9239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Cai logo"/>
          <p:cNvPicPr>
            <a:picLocks noChangeAspect="1"/>
          </p:cNvPicPr>
          <p:nvPr/>
        </p:nvPicPr>
        <p:blipFill>
          <a:blip r:embed="rId3"/>
          <a:stretch>
            <a:fillRect/>
          </a:stretch>
        </p:blipFill>
        <p:spPr>
          <a:xfrm>
            <a:off x="8840470" y="5933440"/>
            <a:ext cx="3342640" cy="92392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xmlns="" val="3347119054"/>
              </p:ext>
            </p:extLst>
          </p:nvPr>
        </p:nvGraphicFramePr>
        <p:xfrm>
          <a:off x="1605516" y="1552353"/>
          <a:ext cx="7017489" cy="4784652"/>
        </p:xfrm>
        <a:graphic>
          <a:graphicData uri="http://schemas.openxmlformats.org/presentationml/2006/ole">
            <p:oleObj spid="_x0000_s1033" name="Bitmap Image" r:id="rId4" imgW="5323810" imgH="6001588" progId="PBrush">
              <p:embed/>
            </p:oleObj>
          </a:graphicData>
        </a:graphic>
      </p:graphicFrame>
      <p:sp>
        <p:nvSpPr>
          <p:cNvPr id="4" name="Rectangle 3"/>
          <p:cNvSpPr/>
          <p:nvPr/>
        </p:nvSpPr>
        <p:spPr>
          <a:xfrm>
            <a:off x="2680725" y="190123"/>
            <a:ext cx="4621778" cy="646331"/>
          </a:xfrm>
          <a:prstGeom prst="rect">
            <a:avLst/>
          </a:prstGeom>
          <a:noFill/>
        </p:spPr>
        <p:txBody>
          <a:bodyPr wrap="none" lIns="91440" tIns="45720" rIns="91440" bIns="45720">
            <a:spAutoFit/>
          </a:bodyPr>
          <a:lstStyle/>
          <a:p>
            <a:pPr algn="ctr"/>
            <a:r>
              <a:rPr lang="zh-CN" altLang="en-US" sz="3600" b="0" cap="none" spc="0" dirty="0" smtClean="0">
                <a:ln w="0"/>
                <a:solidFill>
                  <a:srgbClr val="1080A8"/>
                </a:solidFill>
                <a:effectLst>
                  <a:outerShdw blurRad="38100" dist="19050" dir="2700000" algn="tl" rotWithShape="0">
                    <a:schemeClr val="dk1">
                      <a:alpha val="40000"/>
                    </a:schemeClr>
                  </a:outerShdw>
                </a:effectLst>
              </a:rPr>
              <a:t>有无</a:t>
            </a:r>
            <a:r>
              <a:rPr lang="en-US" altLang="zh-CN" sz="3600" b="0" cap="none" spc="0" dirty="0" smtClean="0">
                <a:ln w="0"/>
                <a:solidFill>
                  <a:srgbClr val="1080A8"/>
                </a:solidFill>
                <a:effectLst>
                  <a:outerShdw blurRad="38100" dist="19050" dir="2700000" algn="tl" rotWithShape="0">
                    <a:schemeClr val="dk1">
                      <a:alpha val="40000"/>
                    </a:schemeClr>
                  </a:outerShdw>
                </a:effectLst>
              </a:rPr>
              <a:t>LLC</a:t>
            </a:r>
            <a:r>
              <a:rPr lang="zh-CN" altLang="en-US" sz="3600" b="0" cap="none" spc="0" dirty="0" smtClean="0">
                <a:ln w="0"/>
                <a:solidFill>
                  <a:srgbClr val="1080A8"/>
                </a:solidFill>
                <a:effectLst>
                  <a:outerShdw blurRad="38100" dist="19050" dir="2700000" algn="tl" rotWithShape="0">
                    <a:schemeClr val="dk1">
                      <a:alpha val="40000"/>
                    </a:schemeClr>
                  </a:outerShdw>
                </a:effectLst>
              </a:rPr>
              <a:t>法律后果</a:t>
            </a:r>
            <a:r>
              <a:rPr lang="zh-CN" altLang="en-US" sz="3600" dirty="0">
                <a:ln w="0"/>
                <a:solidFill>
                  <a:srgbClr val="1080A8"/>
                </a:solidFill>
                <a:effectLst>
                  <a:outerShdw blurRad="38100" dist="19050" dir="2700000" algn="tl" rotWithShape="0">
                    <a:schemeClr val="dk1">
                      <a:alpha val="40000"/>
                    </a:schemeClr>
                  </a:outerShdw>
                </a:effectLst>
              </a:rPr>
              <a:t>不同</a:t>
            </a:r>
            <a:endParaRPr lang="en-US" sz="3600" b="0" cap="none" spc="0" dirty="0">
              <a:ln w="0"/>
              <a:solidFill>
                <a:srgbClr val="1080A8"/>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00380" y="2414181"/>
            <a:ext cx="286426" cy="412543"/>
          </a:xfrm>
          <a:prstGeom prst="rect">
            <a:avLst/>
          </a:prstGeom>
        </p:spPr>
      </p:pic>
      <p:cxnSp>
        <p:nvCxnSpPr>
          <p:cNvPr id="31" name="Straight Arrow Connector 30"/>
          <p:cNvCxnSpPr/>
          <p:nvPr/>
        </p:nvCxnSpPr>
        <p:spPr>
          <a:xfrm>
            <a:off x="4934554" y="3444467"/>
            <a:ext cx="1190" cy="62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6200000" flipH="1">
            <a:off x="5004343" y="3310136"/>
            <a:ext cx="688778" cy="82844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15234" y="2895892"/>
            <a:ext cx="332078" cy="411911"/>
          </a:xfrm>
          <a:prstGeom prst="rect">
            <a:avLst/>
          </a:prstGeom>
        </p:spPr>
      </p:pic>
      <p:cxnSp>
        <p:nvCxnSpPr>
          <p:cNvPr id="61" name="Elbow Connector 60"/>
          <p:cNvCxnSpPr>
            <a:stCxn id="2" idx="2"/>
          </p:cNvCxnSpPr>
          <p:nvPr/>
        </p:nvCxnSpPr>
        <p:spPr>
          <a:xfrm rot="5400000">
            <a:off x="1304695" y="3228847"/>
            <a:ext cx="597622" cy="7555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2" idx="2"/>
          </p:cNvCxnSpPr>
          <p:nvPr/>
        </p:nvCxnSpPr>
        <p:spPr>
          <a:xfrm rot="16200000" flipH="1">
            <a:off x="1682916" y="3606159"/>
            <a:ext cx="597916" cy="12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2" idx="2"/>
          </p:cNvCxnSpPr>
          <p:nvPr/>
        </p:nvCxnSpPr>
        <p:spPr>
          <a:xfrm rot="16200000" flipH="1">
            <a:off x="2084839" y="3204237"/>
            <a:ext cx="597916" cy="805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61279" y="2383531"/>
            <a:ext cx="321534" cy="408352"/>
          </a:xfrm>
          <a:prstGeom prst="rect">
            <a:avLst/>
          </a:prstGeom>
        </p:spPr>
      </p:pic>
      <p:cxnSp>
        <p:nvCxnSpPr>
          <p:cNvPr id="81" name="Straight Arrow Connector 80"/>
          <p:cNvCxnSpPr>
            <a:stCxn id="82" idx="2"/>
            <a:endCxn id="82" idx="2"/>
          </p:cNvCxnSpPr>
          <p:nvPr/>
        </p:nvCxnSpPr>
        <p:spPr>
          <a:xfrm>
            <a:off x="8372557" y="389257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7902739" y="3320946"/>
            <a:ext cx="939636" cy="584775"/>
          </a:xfrm>
          <a:prstGeom prst="rect">
            <a:avLst/>
          </a:prstGeom>
          <a:noFill/>
        </p:spPr>
        <p:txBody>
          <a:bodyPr wrap="square" lIns="91440" tIns="45720" rIns="91440" bIns="45720">
            <a:spAutoFit/>
          </a:bodyPr>
          <a:lstStyle/>
          <a:p>
            <a:pPr algn="ctr"/>
            <a:r>
              <a:rPr lang="en-US" sz="3200" b="1" cap="none" spc="0" dirty="0" smtClean="0">
                <a:ln w="12700">
                  <a:solidFill>
                    <a:schemeClr val="accent3">
                      <a:lumMod val="50000"/>
                    </a:schemeClr>
                  </a:solidFill>
                  <a:prstDash val="solid"/>
                </a:ln>
                <a:effectLst>
                  <a:outerShdw blurRad="50800" dist="38100" dir="8100000" algn="tr" rotWithShape="0">
                    <a:prstClr val="black">
                      <a:alpha val="40000"/>
                    </a:prstClr>
                  </a:outerShdw>
                </a:effectLst>
              </a:rPr>
              <a:t>LLC</a:t>
            </a:r>
            <a:endParaRPr lang="en-US" sz="3200" b="1" cap="none" spc="0" dirty="0">
              <a:ln w="12700">
                <a:solidFill>
                  <a:schemeClr val="accent3">
                    <a:lumMod val="50000"/>
                  </a:schemeClr>
                </a:solidFill>
                <a:prstDash val="solid"/>
              </a:ln>
              <a:effectLst>
                <a:outerShdw blurRad="50800" dist="38100" dir="8100000" algn="tr" rotWithShape="0">
                  <a:prstClr val="black">
                    <a:alpha val="40000"/>
                  </a:prstClr>
                </a:outerShdw>
              </a:effectLst>
            </a:endParaRPr>
          </a:p>
        </p:txBody>
      </p:sp>
      <p:sp>
        <p:nvSpPr>
          <p:cNvPr id="87" name="Rectangle 86"/>
          <p:cNvSpPr/>
          <p:nvPr/>
        </p:nvSpPr>
        <p:spPr>
          <a:xfrm>
            <a:off x="6807980" y="3320945"/>
            <a:ext cx="951547" cy="584775"/>
          </a:xfrm>
          <a:prstGeom prst="rect">
            <a:avLst/>
          </a:prstGeom>
          <a:noFill/>
        </p:spPr>
        <p:txBody>
          <a:bodyPr wrap="square" lIns="91440" tIns="45720" rIns="91440" bIns="45720">
            <a:spAutoFit/>
          </a:bodyPr>
          <a:lstStyle/>
          <a:p>
            <a:pPr algn="ctr"/>
            <a:r>
              <a:rPr lang="en-US" sz="3200" b="1" cap="none" spc="0" dirty="0" smtClean="0">
                <a:ln w="12700">
                  <a:solidFill>
                    <a:schemeClr val="accent3">
                      <a:lumMod val="50000"/>
                    </a:schemeClr>
                  </a:solidFill>
                  <a:prstDash val="solid"/>
                </a:ln>
                <a:effectLst>
                  <a:outerShdw blurRad="50800" dist="38100" dir="8100000" algn="tr" rotWithShape="0">
                    <a:prstClr val="black">
                      <a:alpha val="40000"/>
                    </a:prstClr>
                  </a:outerShdw>
                </a:effectLst>
              </a:rPr>
              <a:t>LLC</a:t>
            </a:r>
            <a:endParaRPr lang="en-US" sz="3200" b="1" cap="none" spc="0" dirty="0">
              <a:ln w="12700">
                <a:solidFill>
                  <a:schemeClr val="accent3">
                    <a:lumMod val="50000"/>
                  </a:schemeClr>
                </a:solidFill>
                <a:prstDash val="solid"/>
              </a:ln>
              <a:effectLst>
                <a:outerShdw blurRad="50800" dist="38100" dir="8100000" algn="tr" rotWithShape="0">
                  <a:prstClr val="black">
                    <a:alpha val="40000"/>
                  </a:prstClr>
                </a:outerShdw>
              </a:effectLst>
            </a:endParaRPr>
          </a:p>
        </p:txBody>
      </p:sp>
      <p:sp>
        <p:nvSpPr>
          <p:cNvPr id="88" name="Rectangle 87"/>
          <p:cNvSpPr/>
          <p:nvPr/>
        </p:nvSpPr>
        <p:spPr>
          <a:xfrm>
            <a:off x="8925899" y="3307802"/>
            <a:ext cx="919354" cy="584775"/>
          </a:xfrm>
          <a:prstGeom prst="rect">
            <a:avLst/>
          </a:prstGeom>
          <a:noFill/>
        </p:spPr>
        <p:txBody>
          <a:bodyPr wrap="square" lIns="91440" tIns="45720" rIns="91440" bIns="45720">
            <a:spAutoFit/>
          </a:bodyPr>
          <a:lstStyle/>
          <a:p>
            <a:pPr algn="ctr"/>
            <a:r>
              <a:rPr lang="en-US" sz="3200" b="1" cap="none" spc="0" dirty="0" smtClean="0">
                <a:ln w="12700">
                  <a:solidFill>
                    <a:schemeClr val="accent3">
                      <a:lumMod val="50000"/>
                    </a:schemeClr>
                  </a:solidFill>
                  <a:prstDash val="solid"/>
                </a:ln>
                <a:effectLst>
                  <a:outerShdw blurRad="50800" dist="38100" dir="8100000" algn="tr" rotWithShape="0">
                    <a:prstClr val="black">
                      <a:alpha val="40000"/>
                    </a:prstClr>
                  </a:outerShdw>
                </a:effectLst>
              </a:rPr>
              <a:t>LLC</a:t>
            </a:r>
            <a:endParaRPr lang="en-US" sz="3200" b="1" cap="none" spc="0" dirty="0">
              <a:ln w="12700">
                <a:solidFill>
                  <a:schemeClr val="accent3">
                    <a:lumMod val="50000"/>
                  </a:schemeClr>
                </a:solidFill>
                <a:prstDash val="solid"/>
              </a:ln>
              <a:effectLst>
                <a:outerShdw blurRad="50800" dist="38100" dir="8100000" algn="tr" rotWithShape="0">
                  <a:prstClr val="black">
                    <a:alpha val="40000"/>
                  </a:prstClr>
                </a:outerShdw>
              </a:effectLst>
            </a:endParaRPr>
          </a:p>
        </p:txBody>
      </p:sp>
      <p:cxnSp>
        <p:nvCxnSpPr>
          <p:cNvPr id="110" name="Elbow Connector 109"/>
          <p:cNvCxnSpPr/>
          <p:nvPr/>
        </p:nvCxnSpPr>
        <p:spPr>
          <a:xfrm rot="5400000">
            <a:off x="7304804" y="2730802"/>
            <a:ext cx="601867" cy="6308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77" idx="2"/>
          </p:cNvCxnSpPr>
          <p:nvPr/>
        </p:nvCxnSpPr>
        <p:spPr>
          <a:xfrm rot="16200000" flipH="1">
            <a:off x="8325129" y="2388800"/>
            <a:ext cx="542843" cy="13490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7289429" y="3379970"/>
            <a:ext cx="33388" cy="64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87" idx="2"/>
          </p:cNvCxnSpPr>
          <p:nvPr/>
        </p:nvCxnSpPr>
        <p:spPr>
          <a:xfrm>
            <a:off x="7283754" y="3905720"/>
            <a:ext cx="23750" cy="17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88" idx="2"/>
            <a:endCxn id="89" idx="0"/>
          </p:cNvCxnSpPr>
          <p:nvPr/>
        </p:nvCxnSpPr>
        <p:spPr>
          <a:xfrm>
            <a:off x="9385576" y="3892577"/>
            <a:ext cx="56561" cy="142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0748" y="3981104"/>
            <a:ext cx="594446" cy="569728"/>
          </a:xfrm>
          <a:prstGeom prst="rect">
            <a:avLst/>
          </a:prstGeom>
        </p:spPr>
      </p:pic>
      <p:sp>
        <p:nvSpPr>
          <p:cNvPr id="54" name="Rectangle 53"/>
          <p:cNvSpPr/>
          <p:nvPr/>
        </p:nvSpPr>
        <p:spPr>
          <a:xfrm>
            <a:off x="4488713" y="2983909"/>
            <a:ext cx="891591"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effectLst>
                  <a:outerShdw blurRad="50800" dist="38100" dir="8100000" algn="tr" rotWithShape="0">
                    <a:prstClr val="black">
                      <a:alpha val="40000"/>
                    </a:prstClr>
                  </a:outerShdw>
                </a:effectLst>
              </a:rPr>
              <a:t>LLC</a:t>
            </a:r>
            <a:endParaRPr lang="en-US" sz="3200" b="1" cap="none" spc="0" dirty="0">
              <a:ln w="12700">
                <a:solidFill>
                  <a:schemeClr val="accent3">
                    <a:lumMod val="50000"/>
                  </a:schemeClr>
                </a:solidFill>
                <a:prstDash val="solid"/>
              </a:ln>
              <a:effectLst>
                <a:outerShdw blurRad="50800" dist="38100" dir="8100000" algn="tr" rotWithShape="0">
                  <a:prstClr val="black">
                    <a:alpha val="40000"/>
                  </a:prstClr>
                </a:outerShdw>
              </a:effectLst>
            </a:endParaRPr>
          </a:p>
        </p:txBody>
      </p:sp>
      <p:cxnSp>
        <p:nvCxnSpPr>
          <p:cNvPr id="29" name="Straight Arrow Connector 28"/>
          <p:cNvCxnSpPr>
            <a:stCxn id="23" idx="2"/>
            <a:endCxn id="54" idx="0"/>
          </p:cNvCxnSpPr>
          <p:nvPr/>
        </p:nvCxnSpPr>
        <p:spPr>
          <a:xfrm flipH="1">
            <a:off x="4934509" y="2826724"/>
            <a:ext cx="9084" cy="157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flipV="1">
            <a:off x="4082517" y="3714670"/>
            <a:ext cx="817605" cy="3243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06092" y="4002734"/>
            <a:ext cx="594446" cy="569728"/>
          </a:xfrm>
          <a:prstGeom prst="rect">
            <a:avLst/>
          </a:prstGeom>
        </p:spPr>
      </p:pic>
      <p:pic>
        <p:nvPicPr>
          <p:cNvPr id="83" name="Picture 8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64399" y="4024375"/>
            <a:ext cx="594446" cy="569728"/>
          </a:xfrm>
          <a:prstGeom prst="rect">
            <a:avLst/>
          </a:prstGeom>
        </p:spPr>
      </p:pic>
      <p:pic>
        <p:nvPicPr>
          <p:cNvPr id="84" name="Picture 8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11329" y="4065378"/>
            <a:ext cx="594446" cy="569728"/>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90121" y="4072683"/>
            <a:ext cx="594446" cy="569728"/>
          </a:xfrm>
          <a:prstGeom prst="rect">
            <a:avLst/>
          </a:prstGeom>
        </p:spPr>
      </p:pic>
      <p:pic>
        <p:nvPicPr>
          <p:cNvPr id="86" name="Picture 8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10075" y="4065378"/>
            <a:ext cx="594446" cy="569728"/>
          </a:xfrm>
          <a:prstGeom prst="rect">
            <a:avLst/>
          </a:prstGeom>
        </p:spPr>
      </p:pic>
      <p:pic>
        <p:nvPicPr>
          <p:cNvPr id="89" name="Picture 8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914" y="4035118"/>
            <a:ext cx="594446" cy="569728"/>
          </a:xfrm>
          <a:prstGeom prst="rect">
            <a:avLst/>
          </a:prstGeom>
        </p:spPr>
      </p:pic>
      <p:pic>
        <p:nvPicPr>
          <p:cNvPr id="90" name="Picture 8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48654" y="4052236"/>
            <a:ext cx="594446" cy="569728"/>
          </a:xfrm>
          <a:prstGeom prst="rect">
            <a:avLst/>
          </a:prstGeom>
        </p:spPr>
      </p:pic>
      <p:pic>
        <p:nvPicPr>
          <p:cNvPr id="91" name="Picture 9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98406" y="4092939"/>
            <a:ext cx="594446" cy="569728"/>
          </a:xfrm>
          <a:prstGeom prst="rect">
            <a:avLst/>
          </a:prstGeom>
        </p:spPr>
      </p:pic>
      <p:pic>
        <p:nvPicPr>
          <p:cNvPr id="3" name="Picture 2" descr="Cai logo"/>
          <p:cNvPicPr>
            <a:picLocks noChangeAspect="1"/>
          </p:cNvPicPr>
          <p:nvPr/>
        </p:nvPicPr>
        <p:blipFill>
          <a:blip r:embed="rId4"/>
          <a:stretch>
            <a:fillRect/>
          </a:stretch>
        </p:blipFill>
        <p:spPr>
          <a:xfrm>
            <a:off x="8842375" y="5933440"/>
            <a:ext cx="3342640" cy="923925"/>
          </a:xfrm>
          <a:prstGeom prst="rect">
            <a:avLst/>
          </a:prstGeom>
        </p:spPr>
      </p:pic>
      <p:sp>
        <p:nvSpPr>
          <p:cNvPr id="70" name="Rectangle 69"/>
          <p:cNvSpPr/>
          <p:nvPr/>
        </p:nvSpPr>
        <p:spPr>
          <a:xfrm>
            <a:off x="2219063" y="190123"/>
            <a:ext cx="6063699" cy="646331"/>
          </a:xfrm>
          <a:prstGeom prst="rect">
            <a:avLst/>
          </a:prstGeom>
          <a:noFill/>
        </p:spPr>
        <p:txBody>
          <a:bodyPr wrap="square" lIns="91440" tIns="45720" rIns="91440" bIns="45720">
            <a:spAutoFit/>
          </a:bodyPr>
          <a:lstStyle/>
          <a:p>
            <a:pPr algn="ctr"/>
            <a:r>
              <a:rPr lang="zh-CN" altLang="en-US" sz="3600" b="0" cap="none" spc="0" dirty="0" smtClean="0">
                <a:ln w="0"/>
                <a:solidFill>
                  <a:srgbClr val="1080A8"/>
                </a:solidFill>
                <a:effectLst>
                  <a:outerShdw blurRad="38100" dist="19050" dir="2700000" algn="tl" rotWithShape="0">
                    <a:schemeClr val="dk1">
                      <a:alpha val="40000"/>
                    </a:schemeClr>
                  </a:outerShdw>
                </a:effectLst>
              </a:rPr>
              <a:t>如何应用</a:t>
            </a:r>
            <a:r>
              <a:rPr lang="en-US" altLang="zh-CN" sz="3600" b="0" cap="none" spc="0" dirty="0" smtClean="0">
                <a:ln w="0"/>
                <a:solidFill>
                  <a:srgbClr val="1080A8"/>
                </a:solidFill>
                <a:effectLst>
                  <a:outerShdw blurRad="38100" dist="19050" dir="2700000" algn="tl" rotWithShape="0">
                    <a:schemeClr val="dk1">
                      <a:alpha val="40000"/>
                    </a:schemeClr>
                  </a:outerShdw>
                </a:effectLst>
              </a:rPr>
              <a:t>LLC</a:t>
            </a:r>
            <a:r>
              <a:rPr lang="zh-CN" altLang="en-US" sz="3600" b="0" cap="none" spc="0" dirty="0" smtClean="0">
                <a:ln w="0"/>
                <a:solidFill>
                  <a:srgbClr val="1080A8"/>
                </a:solidFill>
                <a:effectLst>
                  <a:outerShdw blurRad="38100" dist="19050" dir="2700000" algn="tl" rotWithShape="0">
                    <a:schemeClr val="dk1">
                      <a:alpha val="40000"/>
                    </a:schemeClr>
                  </a:outerShdw>
                </a:effectLst>
              </a:rPr>
              <a:t>法律后果</a:t>
            </a:r>
            <a:r>
              <a:rPr lang="zh-CN" altLang="en-US" sz="3600" dirty="0">
                <a:ln w="0"/>
                <a:solidFill>
                  <a:srgbClr val="1080A8"/>
                </a:solidFill>
                <a:effectLst>
                  <a:outerShdw blurRad="38100" dist="19050" dir="2700000" algn="tl" rotWithShape="0">
                    <a:schemeClr val="dk1">
                      <a:alpha val="40000"/>
                    </a:schemeClr>
                  </a:outerShdw>
                </a:effectLst>
              </a:rPr>
              <a:t>不同</a:t>
            </a:r>
            <a:endParaRPr lang="en-US" sz="3600" b="0" cap="none" spc="0" dirty="0">
              <a:ln w="0"/>
              <a:solidFill>
                <a:srgbClr val="1080A8"/>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dirty="0" smtClean="0">
                <a:solidFill>
                  <a:srgbClr val="0593BF"/>
                </a:solidFill>
              </a:rPr>
              <a:t>用</a:t>
            </a:r>
            <a:r>
              <a:rPr lang="en-US" altLang="zh-CN" dirty="0" smtClean="0">
                <a:solidFill>
                  <a:srgbClr val="0593BF"/>
                </a:solidFill>
              </a:rPr>
              <a:t>LLC</a:t>
            </a:r>
            <a:r>
              <a:rPr lang="zh-CN" altLang="en-US" dirty="0" smtClean="0">
                <a:solidFill>
                  <a:srgbClr val="0593BF"/>
                </a:solidFill>
              </a:rPr>
              <a:t>持有房地产资</a:t>
            </a:r>
            <a:r>
              <a:rPr lang="zh-CN" altLang="en-US" dirty="0" smtClean="0">
                <a:solidFill>
                  <a:srgbClr val="0593BF"/>
                </a:solidFill>
              </a:rPr>
              <a:t>产</a:t>
            </a:r>
            <a:r>
              <a:rPr lang="zh-CN" altLang="en-US" dirty="0" smtClean="0">
                <a:solidFill>
                  <a:srgbClr val="0593BF"/>
                </a:solidFill>
              </a:rPr>
              <a:t>的</a:t>
            </a:r>
            <a:r>
              <a:rPr lang="zh-CN" altLang="en-US" dirty="0" smtClean="0">
                <a:solidFill>
                  <a:srgbClr val="0593BF"/>
                </a:solidFill>
              </a:rPr>
              <a:t>利</a:t>
            </a:r>
            <a:r>
              <a:rPr lang="zh-CN" altLang="en-US" dirty="0" smtClean="0">
                <a:solidFill>
                  <a:srgbClr val="0593BF"/>
                </a:solidFill>
              </a:rPr>
              <a:t>弊</a:t>
            </a:r>
            <a:endParaRPr lang="en-US" dirty="0">
              <a:solidFill>
                <a:srgbClr val="0593BF"/>
              </a:solidFill>
            </a:endParaRPr>
          </a:p>
        </p:txBody>
      </p:sp>
      <p:sp>
        <p:nvSpPr>
          <p:cNvPr id="3" name="TextBox 2"/>
          <p:cNvSpPr txBox="1"/>
          <p:nvPr/>
        </p:nvSpPr>
        <p:spPr>
          <a:xfrm>
            <a:off x="803930" y="2695740"/>
            <a:ext cx="3576159" cy="304698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zh-CN" altLang="en-US" sz="2400" dirty="0" smtClean="0"/>
              <a:t>保护</a:t>
            </a:r>
            <a:r>
              <a:rPr lang="zh-CN" altLang="en-US" sz="2400" dirty="0"/>
              <a:t>投资</a:t>
            </a:r>
            <a:r>
              <a:rPr lang="zh-CN" altLang="en-US" sz="2400" dirty="0" smtClean="0"/>
              <a:t>者资产</a:t>
            </a:r>
            <a:endParaRPr lang="en-US" altLang="zh-CN" sz="2400" dirty="0" smtClean="0"/>
          </a:p>
          <a:p>
            <a:pPr marL="285750" indent="-285750">
              <a:lnSpc>
                <a:spcPct val="200000"/>
              </a:lnSpc>
              <a:buFont typeface="Arial" panose="020B0604020202020204" pitchFamily="34" charset="0"/>
              <a:buChar char="•"/>
            </a:pPr>
            <a:r>
              <a:rPr lang="zh-CN" altLang="en-US" sz="2400" dirty="0" smtClean="0"/>
              <a:t>税务优惠</a:t>
            </a:r>
            <a:endParaRPr lang="en-US" altLang="zh-CN" sz="2400" dirty="0" smtClean="0"/>
          </a:p>
          <a:p>
            <a:pPr marL="285750" indent="-285750">
              <a:lnSpc>
                <a:spcPct val="200000"/>
              </a:lnSpc>
              <a:buFont typeface="Arial" panose="020B0604020202020204" pitchFamily="34" charset="0"/>
              <a:buChar char="•"/>
            </a:pPr>
            <a:r>
              <a:rPr lang="zh-CN" altLang="en-US" sz="2400" dirty="0" smtClean="0"/>
              <a:t>避免个人债务波及公司</a:t>
            </a:r>
            <a:endParaRPr lang="en-US" altLang="zh-CN" sz="2400" dirty="0" smtClean="0"/>
          </a:p>
          <a:p>
            <a:pPr marL="285750" indent="-285750">
              <a:lnSpc>
                <a:spcPct val="200000"/>
              </a:lnSpc>
              <a:buFont typeface="Arial" panose="020B0604020202020204" pitchFamily="34" charset="0"/>
              <a:buChar char="•"/>
            </a:pPr>
            <a:r>
              <a:rPr lang="zh-CN" altLang="en-US" sz="2400" dirty="0" smtClean="0"/>
              <a:t>灵活的管理与分配机制</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01637" y="368341"/>
            <a:ext cx="1944729" cy="19447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48740" y="2131991"/>
            <a:ext cx="510193" cy="56374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3931" y="1982791"/>
            <a:ext cx="821669" cy="660558"/>
          </a:xfrm>
          <a:prstGeom prst="rect">
            <a:avLst/>
          </a:prstGeom>
        </p:spPr>
      </p:pic>
      <p:sp>
        <p:nvSpPr>
          <p:cNvPr id="9" name="TextBox 8"/>
          <p:cNvSpPr txBox="1"/>
          <p:nvPr/>
        </p:nvSpPr>
        <p:spPr>
          <a:xfrm>
            <a:off x="4975668" y="2695740"/>
            <a:ext cx="3576159" cy="378565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zh-CN" altLang="en-US" sz="2400" dirty="0" smtClean="0"/>
              <a:t>公司设立及维持成本</a:t>
            </a:r>
            <a:endParaRPr lang="en-US" altLang="zh-CN" sz="2400" dirty="0" smtClean="0"/>
          </a:p>
          <a:p>
            <a:pPr marL="285750" indent="-285750">
              <a:lnSpc>
                <a:spcPct val="200000"/>
              </a:lnSpc>
              <a:buFont typeface="Arial" panose="020B0604020202020204" pitchFamily="34" charset="0"/>
              <a:buChar char="•"/>
            </a:pPr>
            <a:r>
              <a:rPr lang="zh-CN" altLang="en-US" sz="2400" dirty="0" smtClean="0"/>
              <a:t>融资障碍</a:t>
            </a:r>
            <a:endParaRPr lang="en-US" altLang="zh-CN" sz="2400" dirty="0" smtClean="0"/>
          </a:p>
          <a:p>
            <a:pPr marL="285750" indent="-285750">
              <a:lnSpc>
                <a:spcPct val="200000"/>
              </a:lnSpc>
              <a:buFont typeface="Arial" panose="020B0604020202020204" pitchFamily="34" charset="0"/>
              <a:buChar char="•"/>
            </a:pPr>
            <a:r>
              <a:rPr lang="zh-CN" altLang="en-US" sz="2400" dirty="0" smtClean="0"/>
              <a:t>触发房贷中“因出售而立即到期条款”限制 （</a:t>
            </a:r>
            <a:r>
              <a:rPr lang="en-US" altLang="zh-CN" sz="2400" dirty="0" smtClean="0"/>
              <a:t>Due-on-Sale)</a:t>
            </a:r>
            <a:endParaRPr lang="en-US" sz="2400" dirty="0"/>
          </a:p>
        </p:txBody>
      </p:sp>
      <p:pic>
        <p:nvPicPr>
          <p:cNvPr id="5" name="Content Placeholder 4" descr="Cai logo"/>
          <p:cNvPicPr>
            <a:picLocks noGrp="1" noChangeAspect="1"/>
          </p:cNvPicPr>
          <p:nvPr>
            <p:ph idx="1"/>
          </p:nvPr>
        </p:nvPicPr>
        <p:blipFill>
          <a:blip r:embed="rId5"/>
          <a:stretch>
            <a:fillRect/>
          </a:stretch>
        </p:blipFill>
        <p:spPr>
          <a:xfrm>
            <a:off x="8861425" y="5932805"/>
            <a:ext cx="3343275" cy="9239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smtClean="0">
                <a:solidFill>
                  <a:srgbClr val="1080A8"/>
                </a:solidFill>
              </a:rPr>
              <a:t>LLC</a:t>
            </a:r>
            <a:r>
              <a:rPr lang="zh-CN" altLang="en-US" dirty="0" smtClean="0">
                <a:solidFill>
                  <a:srgbClr val="1080A8"/>
                </a:solidFill>
              </a:rPr>
              <a:t>运营协议相关问题</a:t>
            </a:r>
            <a:endParaRPr lang="en-US" dirty="0">
              <a:solidFill>
                <a:srgbClr val="1080A8"/>
              </a:solidFill>
            </a:endParaRPr>
          </a:p>
        </p:txBody>
      </p:sp>
      <p:sp>
        <p:nvSpPr>
          <p:cNvPr id="3" name="Vertical Text Placeholder 2"/>
          <p:cNvSpPr>
            <a:spLocks noGrp="1"/>
          </p:cNvSpPr>
          <p:nvPr>
            <p:ph type="body" orient="vert" idx="1"/>
          </p:nvPr>
        </p:nvSpPr>
        <p:spPr/>
        <p:txBody>
          <a:bodyPr vert="horz">
            <a:normAutofit/>
          </a:bodyPr>
          <a:lstStyle/>
          <a:p>
            <a:pPr>
              <a:lnSpc>
                <a:spcPct val="200000"/>
              </a:lnSpc>
            </a:pPr>
            <a:r>
              <a:rPr lang="zh-CN" altLang="en-US" sz="2400" dirty="0" smtClean="0">
                <a:latin typeface="+mn-ea"/>
              </a:rPr>
              <a:t>是否需要书面协议</a:t>
            </a:r>
            <a:endParaRPr lang="en-US" altLang="zh-CN" sz="2400" dirty="0" smtClean="0">
              <a:latin typeface="+mn-ea"/>
            </a:endParaRPr>
          </a:p>
          <a:p>
            <a:pPr>
              <a:lnSpc>
                <a:spcPct val="200000"/>
              </a:lnSpc>
            </a:pPr>
            <a:r>
              <a:rPr lang="zh-CN" altLang="en-US" sz="2400" dirty="0" smtClean="0">
                <a:latin typeface="+mn-ea"/>
              </a:rPr>
              <a:t>成</a:t>
            </a:r>
            <a:r>
              <a:rPr lang="zh-CN" altLang="en-US" sz="2400" dirty="0">
                <a:latin typeface="+mn-ea"/>
              </a:rPr>
              <a:t>员自己管理还</a:t>
            </a:r>
            <a:r>
              <a:rPr lang="zh-CN" altLang="en-US" sz="2400" dirty="0" smtClean="0">
                <a:latin typeface="+mn-ea"/>
              </a:rPr>
              <a:t>是由</a:t>
            </a:r>
            <a:r>
              <a:rPr lang="zh-CN" altLang="en-US" sz="2400" dirty="0">
                <a:latin typeface="+mn-ea"/>
              </a:rPr>
              <a:t>经理管理</a:t>
            </a:r>
            <a:endParaRPr lang="en-US" altLang="zh-CN" sz="2400" dirty="0">
              <a:latin typeface="+mn-ea"/>
            </a:endParaRPr>
          </a:p>
          <a:p>
            <a:pPr>
              <a:lnSpc>
                <a:spcPct val="200000"/>
              </a:lnSpc>
            </a:pPr>
            <a:r>
              <a:rPr lang="zh-CN" altLang="en-US" sz="2400" dirty="0" smtClean="0">
                <a:latin typeface="+mn-ea"/>
              </a:rPr>
              <a:t>使用格式运营协议时的相关问题</a:t>
            </a:r>
            <a:endParaRPr lang="en-US" altLang="zh-CN" sz="2400" dirty="0" smtClean="0">
              <a:latin typeface="+mn-ea"/>
            </a:endParaRPr>
          </a:p>
          <a:p>
            <a:pPr>
              <a:lnSpc>
                <a:spcPct val="200000"/>
              </a:lnSpc>
            </a:pPr>
            <a:endParaRPr lang="en-US" sz="2400" dirty="0">
              <a:latin typeface="+mn-ea"/>
            </a:endParaRPr>
          </a:p>
        </p:txBody>
      </p:sp>
      <p:pic>
        <p:nvPicPr>
          <p:cNvPr id="4" name="Picture 3" descr="Cai logo"/>
          <p:cNvPicPr>
            <a:picLocks noChangeAspect="1"/>
          </p:cNvPicPr>
          <p:nvPr/>
        </p:nvPicPr>
        <p:blipFill>
          <a:blip r:embed="rId2"/>
          <a:stretch>
            <a:fillRect/>
          </a:stretch>
        </p:blipFill>
        <p:spPr>
          <a:xfrm>
            <a:off x="8849995" y="5923915"/>
            <a:ext cx="3342640" cy="9239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593BF"/>
                </a:solidFill>
              </a:rPr>
              <a:t>LLC</a:t>
            </a:r>
            <a:r>
              <a:rPr lang="zh-CN" altLang="en-US" dirty="0" smtClean="0">
                <a:solidFill>
                  <a:srgbClr val="0593BF"/>
                </a:solidFill>
              </a:rPr>
              <a:t>设立流程与特点</a:t>
            </a:r>
            <a:endParaRPr lang="en-US" dirty="0">
              <a:solidFill>
                <a:srgbClr val="0593BF"/>
              </a:solidFill>
            </a:endParaRPr>
          </a:p>
        </p:txBody>
      </p:sp>
      <p:sp>
        <p:nvSpPr>
          <p:cNvPr id="3" name="Vertical Text Placeholder 2"/>
          <p:cNvSpPr>
            <a:spLocks noGrp="1"/>
          </p:cNvSpPr>
          <p:nvPr>
            <p:ph type="body" orient="vert" idx="1"/>
          </p:nvPr>
        </p:nvSpPr>
        <p:spPr/>
        <p:txBody>
          <a:bodyPr vert="horz"/>
          <a:lstStyle/>
          <a:p>
            <a:pPr>
              <a:buFont typeface="Arial" panose="020B0604020202020204" pitchFamily="34" charset="0"/>
              <a:buChar char="•"/>
            </a:pPr>
            <a:r>
              <a:rPr lang="zh-CN" altLang="en-US" sz="2400" dirty="0" smtClean="0">
                <a:latin typeface="+mn-ea"/>
              </a:rPr>
              <a:t>向华盛顿州州务卿申请设立</a:t>
            </a:r>
            <a:endParaRPr lang="en-US" altLang="zh-CN" sz="2400" dirty="0" smtClean="0">
              <a:latin typeface="+mn-ea"/>
            </a:endParaRPr>
          </a:p>
          <a:p>
            <a:pPr>
              <a:buFont typeface="Arial" panose="020B0604020202020204" pitchFamily="34" charset="0"/>
              <a:buChar char="•"/>
            </a:pPr>
            <a:r>
              <a:rPr lang="zh-CN" altLang="en-US" sz="2400" dirty="0" smtClean="0">
                <a:latin typeface="+mn-ea"/>
              </a:rPr>
              <a:t>向国税局申请雇主税号（</a:t>
            </a:r>
            <a:r>
              <a:rPr lang="en-US" altLang="zh-CN" sz="2400" dirty="0" smtClean="0">
                <a:latin typeface="+mn-ea"/>
              </a:rPr>
              <a:t>FEIN</a:t>
            </a:r>
            <a:r>
              <a:rPr lang="zh-CN" altLang="en-US" sz="2400" dirty="0" smtClean="0">
                <a:latin typeface="+mn-ea"/>
              </a:rPr>
              <a:t>）</a:t>
            </a:r>
            <a:endParaRPr lang="en-US" altLang="zh-CN" sz="2400" dirty="0" smtClean="0">
              <a:latin typeface="+mn-ea"/>
            </a:endParaRPr>
          </a:p>
          <a:p>
            <a:pPr>
              <a:buFont typeface="Arial" panose="020B0604020202020204" pitchFamily="34" charset="0"/>
              <a:buChar char="•"/>
            </a:pPr>
            <a:r>
              <a:rPr lang="zh-CN" altLang="en-US" sz="2400" dirty="0" smtClean="0">
                <a:latin typeface="+mn-ea"/>
              </a:rPr>
              <a:t>申请营业</a:t>
            </a:r>
            <a:r>
              <a:rPr lang="zh-CN" altLang="en-US" sz="2400" dirty="0">
                <a:latin typeface="+mn-ea"/>
              </a:rPr>
              <a:t>执</a:t>
            </a:r>
            <a:r>
              <a:rPr lang="zh-CN" altLang="en-US" sz="2400" dirty="0" smtClean="0">
                <a:latin typeface="+mn-ea"/>
              </a:rPr>
              <a:t>照及相关许可</a:t>
            </a:r>
            <a:endParaRPr lang="en-US" altLang="zh-CN" sz="2400" dirty="0" smtClean="0">
              <a:latin typeface="+mn-ea"/>
            </a:endParaRPr>
          </a:p>
          <a:p>
            <a:pPr>
              <a:buFont typeface="Arial" panose="020B0604020202020204" pitchFamily="34" charset="0"/>
              <a:buChar char="•"/>
            </a:pPr>
            <a:r>
              <a:rPr lang="zh-CN" altLang="en-US" sz="2400" dirty="0">
                <a:latin typeface="+mn-ea"/>
              </a:rPr>
              <a:t>运</a:t>
            </a:r>
            <a:r>
              <a:rPr lang="zh-CN" altLang="en-US" sz="2400" dirty="0" smtClean="0">
                <a:latin typeface="+mn-ea"/>
              </a:rPr>
              <a:t>营协议</a:t>
            </a:r>
            <a:endParaRPr lang="en-US" altLang="zh-CN" sz="2400" dirty="0" smtClean="0">
              <a:latin typeface="+mn-ea"/>
            </a:endParaRPr>
          </a:p>
          <a:p>
            <a:pPr>
              <a:buFont typeface="Arial" panose="020B0604020202020204" pitchFamily="34" charset="0"/>
              <a:buChar char="•"/>
            </a:pPr>
            <a:r>
              <a:rPr lang="zh-CN" altLang="en-US" sz="2400" dirty="0">
                <a:latin typeface="+mn-ea"/>
              </a:rPr>
              <a:t>设</a:t>
            </a:r>
            <a:r>
              <a:rPr lang="zh-CN" altLang="en-US" sz="2400" dirty="0" smtClean="0">
                <a:latin typeface="+mn-ea"/>
              </a:rPr>
              <a:t>立手续简便、维护成本低</a:t>
            </a:r>
            <a:endParaRPr lang="en-US" altLang="zh-CN" sz="2400" dirty="0" smtClean="0">
              <a:latin typeface="+mn-ea"/>
            </a:endParaRPr>
          </a:p>
          <a:p>
            <a:pPr>
              <a:buFont typeface="Arial" panose="020B0604020202020204" pitchFamily="34" charset="0"/>
              <a:buChar char="•"/>
            </a:pPr>
            <a:r>
              <a:rPr lang="zh-CN" altLang="en-US" sz="2400" dirty="0">
                <a:latin typeface="+mn-ea"/>
              </a:rPr>
              <a:t>操</a:t>
            </a:r>
            <a:r>
              <a:rPr lang="zh-CN" altLang="en-US" sz="2400" dirty="0" smtClean="0">
                <a:latin typeface="+mn-ea"/>
              </a:rPr>
              <a:t>作灵活</a:t>
            </a:r>
            <a:endParaRPr lang="en-US" altLang="zh-CN" sz="2400" dirty="0" smtClean="0">
              <a:latin typeface="+mn-ea"/>
            </a:endParaRPr>
          </a:p>
          <a:p>
            <a:pPr>
              <a:buFont typeface="Arial" panose="020B0604020202020204" pitchFamily="34" charset="0"/>
              <a:buChar char="•"/>
            </a:pPr>
            <a:r>
              <a:rPr lang="zh-CN" altLang="en-US" sz="2400" dirty="0" smtClean="0">
                <a:latin typeface="+mn-ea"/>
              </a:rPr>
              <a:t>既享受到责任保护又享受的税收便利</a:t>
            </a:r>
            <a:endParaRPr lang="en-US" altLang="zh-CN" sz="2400" dirty="0" smtClean="0">
              <a:latin typeface="+mn-ea"/>
            </a:endParaRPr>
          </a:p>
          <a:p>
            <a:pPr>
              <a:buFont typeface="Arial" panose="020B0604020202020204" pitchFamily="34" charset="0"/>
              <a:buChar char="•"/>
            </a:pPr>
            <a:endParaRPr lang="en-US" dirty="0"/>
          </a:p>
        </p:txBody>
      </p:sp>
      <p:sp>
        <p:nvSpPr>
          <p:cNvPr id="9" name="Oval Callout 8"/>
          <p:cNvSpPr/>
          <p:nvPr/>
        </p:nvSpPr>
        <p:spPr>
          <a:xfrm>
            <a:off x="6158205" y="1735494"/>
            <a:ext cx="3554963" cy="1558212"/>
          </a:xfrm>
          <a:prstGeom prst="wedgeEllipseCallout">
            <a:avLst>
              <a:gd name="adj1" fmla="val -82178"/>
              <a:gd name="adj2" fmla="val 55000"/>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zh-CN" altLang="en-US" dirty="0" smtClean="0">
                <a:solidFill>
                  <a:schemeClr val="tx1"/>
                </a:solidFill>
              </a:rPr>
              <a:t>如</a:t>
            </a:r>
            <a:r>
              <a:rPr lang="zh-CN" altLang="en-US" dirty="0">
                <a:solidFill>
                  <a:schemeClr val="tx1"/>
                </a:solidFill>
              </a:rPr>
              <a:t>果单纯</a:t>
            </a:r>
            <a:r>
              <a:rPr lang="zh-CN" altLang="en-US" dirty="0" smtClean="0">
                <a:solidFill>
                  <a:schemeClr val="tx1"/>
                </a:solidFill>
              </a:rPr>
              <a:t>用于</a:t>
            </a:r>
            <a:r>
              <a:rPr lang="zh-CN" altLang="en-US" dirty="0">
                <a:solidFill>
                  <a:schemeClr val="tx1"/>
                </a:solidFill>
              </a:rPr>
              <a:t>房</a:t>
            </a:r>
            <a:r>
              <a:rPr lang="zh-CN" altLang="en-US" dirty="0" smtClean="0">
                <a:solidFill>
                  <a:schemeClr val="tx1"/>
                </a:solidFill>
              </a:rPr>
              <a:t>产投资，连</a:t>
            </a:r>
            <a:r>
              <a:rPr lang="zh-CN" altLang="en-US" dirty="0">
                <a:solidFill>
                  <a:schemeClr val="tx1"/>
                </a:solidFill>
              </a:rPr>
              <a:t>营业执照都免了！</a:t>
            </a:r>
            <a:endParaRPr lang="en-US" dirty="0"/>
          </a:p>
        </p:txBody>
      </p:sp>
      <p:pic>
        <p:nvPicPr>
          <p:cNvPr id="4" name="Picture 3" descr="Cai logo"/>
          <p:cNvPicPr>
            <a:picLocks noChangeAspect="1"/>
          </p:cNvPicPr>
          <p:nvPr/>
        </p:nvPicPr>
        <p:blipFill>
          <a:blip r:embed="rId2"/>
          <a:stretch>
            <a:fillRect/>
          </a:stretch>
        </p:blipFill>
        <p:spPr>
          <a:xfrm>
            <a:off x="8850630" y="5935980"/>
            <a:ext cx="3342640" cy="9239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TotalTime>
  <Words>533</Words>
  <Application>Microsoft Office PowerPoint</Application>
  <PresentationFormat>Custom</PresentationFormat>
  <Paragraphs>50</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Facet</vt:lpstr>
      <vt:lpstr>Bitmap Image</vt:lpstr>
      <vt:lpstr>用LLC公司持有房地产注意事项     </vt:lpstr>
      <vt:lpstr>Slide 2</vt:lpstr>
      <vt:lpstr>Slide 3</vt:lpstr>
      <vt:lpstr>无常是生活的一部分 风险是生意的一部分</vt:lpstr>
      <vt:lpstr>Slide 5</vt:lpstr>
      <vt:lpstr>Slide 6</vt:lpstr>
      <vt:lpstr>用LLC持有房地产资产的利弊</vt:lpstr>
      <vt:lpstr>LLC运营协议相关问题</vt:lpstr>
      <vt:lpstr>LLC设立流程与特点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 &amp; Associates</dc:title>
  <dc:creator>anna x</dc:creator>
  <cp:lastModifiedBy>Lei</cp:lastModifiedBy>
  <cp:revision>70</cp:revision>
  <dcterms:created xsi:type="dcterms:W3CDTF">2015-10-01T22:03:00Z</dcterms:created>
  <dcterms:modified xsi:type="dcterms:W3CDTF">2018-03-27T02:37:26Z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